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82" r:id="rId3"/>
    <p:sldId id="283" r:id="rId4"/>
    <p:sldId id="324" r:id="rId5"/>
    <p:sldId id="284" r:id="rId6"/>
    <p:sldId id="325" r:id="rId7"/>
    <p:sldId id="285" r:id="rId8"/>
    <p:sldId id="287" r:id="rId9"/>
    <p:sldId id="289" r:id="rId10"/>
    <p:sldId id="290" r:id="rId11"/>
    <p:sldId id="288" r:id="rId12"/>
    <p:sldId id="291" r:id="rId13"/>
    <p:sldId id="292" r:id="rId14"/>
    <p:sldId id="294" r:id="rId15"/>
    <p:sldId id="332" r:id="rId16"/>
    <p:sldId id="327" r:id="rId17"/>
    <p:sldId id="293" r:id="rId18"/>
    <p:sldId id="303" r:id="rId19"/>
    <p:sldId id="333" r:id="rId20"/>
    <p:sldId id="329" r:id="rId21"/>
    <p:sldId id="334" r:id="rId22"/>
    <p:sldId id="328" r:id="rId23"/>
    <p:sldId id="322" r:id="rId24"/>
    <p:sldId id="323" r:id="rId25"/>
    <p:sldId id="331" r:id="rId26"/>
    <p:sldId id="302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i" userId="48ef05a5-547a-44a5-96e8-1252030a5f9d" providerId="ADAL" clId="{11E08A89-97D2-45DB-88DA-C52569FDCE50}"/>
    <pc:docChg chg="custSel modSld">
      <pc:chgData name="Carolini" userId="48ef05a5-547a-44a5-96e8-1252030a5f9d" providerId="ADAL" clId="{11E08A89-97D2-45DB-88DA-C52569FDCE50}" dt="2025-09-29T20:56:55.901" v="159"/>
      <pc:docMkLst>
        <pc:docMk/>
      </pc:docMkLst>
      <pc:sldChg chg="modSp mod">
        <pc:chgData name="Carolini" userId="48ef05a5-547a-44a5-96e8-1252030a5f9d" providerId="ADAL" clId="{11E08A89-97D2-45DB-88DA-C52569FDCE50}" dt="2025-09-29T20:47:55.727" v="111" actId="20577"/>
        <pc:sldMkLst>
          <pc:docMk/>
          <pc:sldMk cId="886979223" sldId="256"/>
        </pc:sldMkLst>
        <pc:graphicFrameChg chg="modGraphic">
          <ac:chgData name="Carolini" userId="48ef05a5-547a-44a5-96e8-1252030a5f9d" providerId="ADAL" clId="{11E08A89-97D2-45DB-88DA-C52569FDCE50}" dt="2025-09-29T20:47:55.727" v="111" actId="20577"/>
          <ac:graphicFrameMkLst>
            <pc:docMk/>
            <pc:sldMk cId="886979223" sldId="256"/>
            <ac:graphicFrameMk id="24" creationId="{B3E6CAD8-8067-37C4-D045-9B81A374101A}"/>
          </ac:graphicFrameMkLst>
        </pc:graphicFrameChg>
      </pc:sldChg>
      <pc:sldChg chg="modSp mod modAnim">
        <pc:chgData name="Carolini" userId="48ef05a5-547a-44a5-96e8-1252030a5f9d" providerId="ADAL" clId="{11E08A89-97D2-45DB-88DA-C52569FDCE50}" dt="2025-09-29T20:42:14.626" v="67"/>
        <pc:sldMkLst>
          <pc:docMk/>
          <pc:sldMk cId="3095402742" sldId="283"/>
        </pc:sldMkLst>
        <pc:picChg chg="mod">
          <ac:chgData name="Carolini" userId="48ef05a5-547a-44a5-96e8-1252030a5f9d" providerId="ADAL" clId="{11E08A89-97D2-45DB-88DA-C52569FDCE50}" dt="2025-09-29T20:41:59.898" v="64" actId="1076"/>
          <ac:picMkLst>
            <pc:docMk/>
            <pc:sldMk cId="3095402742" sldId="283"/>
            <ac:picMk id="4" creationId="{F0078EED-68D2-E99C-CF68-6B2B5FBF0D1D}"/>
          </ac:picMkLst>
        </pc:picChg>
      </pc:sldChg>
      <pc:sldChg chg="modSp mod modAnim">
        <pc:chgData name="Carolini" userId="48ef05a5-547a-44a5-96e8-1252030a5f9d" providerId="ADAL" clId="{11E08A89-97D2-45DB-88DA-C52569FDCE50}" dt="2025-09-29T20:45:32.681" v="88"/>
        <pc:sldMkLst>
          <pc:docMk/>
          <pc:sldMk cId="1613583104" sldId="288"/>
        </pc:sldMkLst>
        <pc:spChg chg="mod">
          <ac:chgData name="Carolini" userId="48ef05a5-547a-44a5-96e8-1252030a5f9d" providerId="ADAL" clId="{11E08A89-97D2-45DB-88DA-C52569FDCE50}" dt="2025-09-29T19:39:33.397" v="46" actId="13926"/>
          <ac:spMkLst>
            <pc:docMk/>
            <pc:sldMk cId="1613583104" sldId="288"/>
            <ac:spMk id="5" creationId="{36566511-EB01-7594-4112-9DAE80578D83}"/>
          </ac:spMkLst>
        </pc:spChg>
      </pc:sldChg>
      <pc:sldChg chg="modSp mod modAnim">
        <pc:chgData name="Carolini" userId="48ef05a5-547a-44a5-96e8-1252030a5f9d" providerId="ADAL" clId="{11E08A89-97D2-45DB-88DA-C52569FDCE50}" dt="2025-09-29T20:45:13.736" v="83"/>
        <pc:sldMkLst>
          <pc:docMk/>
          <pc:sldMk cId="3395837722" sldId="289"/>
        </pc:sldMkLst>
        <pc:spChg chg="mod">
          <ac:chgData name="Carolini" userId="48ef05a5-547a-44a5-96e8-1252030a5f9d" providerId="ADAL" clId="{11E08A89-97D2-45DB-88DA-C52569FDCE50}" dt="2025-09-29T19:38:25.350" v="15" actId="13926"/>
          <ac:spMkLst>
            <pc:docMk/>
            <pc:sldMk cId="3395837722" sldId="289"/>
            <ac:spMk id="5" creationId="{D91271B7-66A3-CA75-BA68-503957F23CAC}"/>
          </ac:spMkLst>
        </pc:spChg>
      </pc:sldChg>
      <pc:sldChg chg="mod modAnim">
        <pc:chgData name="Carolini" userId="48ef05a5-547a-44a5-96e8-1252030a5f9d" providerId="ADAL" clId="{11E08A89-97D2-45DB-88DA-C52569FDCE50}" dt="2025-09-29T20:45:51.300" v="93"/>
        <pc:sldMkLst>
          <pc:docMk/>
          <pc:sldMk cId="1236053602" sldId="291"/>
        </pc:sldMkLst>
      </pc:sldChg>
      <pc:sldChg chg="modAnim">
        <pc:chgData name="Carolini" userId="48ef05a5-547a-44a5-96e8-1252030a5f9d" providerId="ADAL" clId="{11E08A89-97D2-45DB-88DA-C52569FDCE50}" dt="2025-09-29T20:52:47.886" v="118"/>
        <pc:sldMkLst>
          <pc:docMk/>
          <pc:sldMk cId="3386825381" sldId="293"/>
        </pc:sldMkLst>
      </pc:sldChg>
      <pc:sldChg chg="modAnim">
        <pc:chgData name="Carolini" userId="48ef05a5-547a-44a5-96e8-1252030a5f9d" providerId="ADAL" clId="{11E08A89-97D2-45DB-88DA-C52569FDCE50}" dt="2025-09-29T20:46:27.739" v="98"/>
        <pc:sldMkLst>
          <pc:docMk/>
          <pc:sldMk cId="2345630121" sldId="294"/>
        </pc:sldMkLst>
      </pc:sldChg>
      <pc:sldChg chg="addSp modSp mod">
        <pc:chgData name="Carolini" userId="48ef05a5-547a-44a5-96e8-1252030a5f9d" providerId="ADAL" clId="{11E08A89-97D2-45DB-88DA-C52569FDCE50}" dt="2025-09-29T20:51:11.828" v="113" actId="1076"/>
        <pc:sldMkLst>
          <pc:docMk/>
          <pc:sldMk cId="1599386481" sldId="302"/>
        </pc:sldMkLst>
        <pc:picChg chg="add mod">
          <ac:chgData name="Carolini" userId="48ef05a5-547a-44a5-96e8-1252030a5f9d" providerId="ADAL" clId="{11E08A89-97D2-45DB-88DA-C52569FDCE50}" dt="2025-09-29T20:51:11.828" v="113" actId="1076"/>
          <ac:picMkLst>
            <pc:docMk/>
            <pc:sldMk cId="1599386481" sldId="302"/>
            <ac:picMk id="5" creationId="{5EACC780-6E69-C051-C4D4-1631E7FEA949}"/>
          </ac:picMkLst>
        </pc:picChg>
      </pc:sldChg>
      <pc:sldChg chg="addSp modSp modAnim">
        <pc:chgData name="Carolini" userId="48ef05a5-547a-44a5-96e8-1252030a5f9d" providerId="ADAL" clId="{11E08A89-97D2-45DB-88DA-C52569FDCE50}" dt="2025-09-29T20:53:27.638" v="125"/>
        <pc:sldMkLst>
          <pc:docMk/>
          <pc:sldMk cId="683043961" sldId="303"/>
        </pc:sldMkLst>
        <pc:spChg chg="add mod">
          <ac:chgData name="Carolini" userId="48ef05a5-547a-44a5-96e8-1252030a5f9d" providerId="ADAL" clId="{11E08A89-97D2-45DB-88DA-C52569FDCE50}" dt="2025-09-29T20:53:09.664" v="122" actId="571"/>
          <ac:spMkLst>
            <pc:docMk/>
            <pc:sldMk cId="683043961" sldId="303"/>
            <ac:spMk id="4" creationId="{547C6C6B-A478-CF9A-E9E0-23EF0BD2FF41}"/>
          </ac:spMkLst>
        </pc:spChg>
        <pc:spChg chg="add mod">
          <ac:chgData name="Carolini" userId="48ef05a5-547a-44a5-96e8-1252030a5f9d" providerId="ADAL" clId="{11E08A89-97D2-45DB-88DA-C52569FDCE50}" dt="2025-09-29T20:53:09.664" v="122" actId="571"/>
          <ac:spMkLst>
            <pc:docMk/>
            <pc:sldMk cId="683043961" sldId="303"/>
            <ac:spMk id="5" creationId="{B9B12016-AD41-9715-85B8-E3CFCE76F933}"/>
          </ac:spMkLst>
        </pc:spChg>
      </pc:sldChg>
      <pc:sldChg chg="modSp mod modAnim">
        <pc:chgData name="Carolini" userId="48ef05a5-547a-44a5-96e8-1252030a5f9d" providerId="ADAL" clId="{11E08A89-97D2-45DB-88DA-C52569FDCE50}" dt="2025-09-29T20:56:21.208" v="151"/>
        <pc:sldMkLst>
          <pc:docMk/>
          <pc:sldMk cId="1862468843" sldId="322"/>
        </pc:sldMkLst>
        <pc:picChg chg="mod">
          <ac:chgData name="Carolini" userId="48ef05a5-547a-44a5-96e8-1252030a5f9d" providerId="ADAL" clId="{11E08A89-97D2-45DB-88DA-C52569FDCE50}" dt="2025-09-29T20:56:01.533" v="147" actId="1076"/>
          <ac:picMkLst>
            <pc:docMk/>
            <pc:sldMk cId="1862468843" sldId="322"/>
            <ac:picMk id="6" creationId="{FA1557A8-55A3-94FE-EB42-E4445C604B2C}"/>
          </ac:picMkLst>
        </pc:picChg>
      </pc:sldChg>
      <pc:sldChg chg="modAnim">
        <pc:chgData name="Carolini" userId="48ef05a5-547a-44a5-96e8-1252030a5f9d" providerId="ADAL" clId="{11E08A89-97D2-45DB-88DA-C52569FDCE50}" dt="2025-09-29T20:56:37.766" v="155"/>
        <pc:sldMkLst>
          <pc:docMk/>
          <pc:sldMk cId="90957663" sldId="323"/>
        </pc:sldMkLst>
      </pc:sldChg>
      <pc:sldChg chg="modAnim">
        <pc:chgData name="Carolini" userId="48ef05a5-547a-44a5-96e8-1252030a5f9d" providerId="ADAL" clId="{11E08A89-97D2-45DB-88DA-C52569FDCE50}" dt="2025-09-29T20:43:38.425" v="78"/>
        <pc:sldMkLst>
          <pc:docMk/>
          <pc:sldMk cId="309128374" sldId="325"/>
        </pc:sldMkLst>
      </pc:sldChg>
      <pc:sldChg chg="modAnim">
        <pc:chgData name="Carolini" userId="48ef05a5-547a-44a5-96e8-1252030a5f9d" providerId="ADAL" clId="{11E08A89-97D2-45DB-88DA-C52569FDCE50}" dt="2025-09-29T20:47:42.036" v="109"/>
        <pc:sldMkLst>
          <pc:docMk/>
          <pc:sldMk cId="3126887914" sldId="327"/>
        </pc:sldMkLst>
      </pc:sldChg>
      <pc:sldChg chg="modAnim">
        <pc:chgData name="Carolini" userId="48ef05a5-547a-44a5-96e8-1252030a5f9d" providerId="ADAL" clId="{11E08A89-97D2-45DB-88DA-C52569FDCE50}" dt="2025-09-29T20:55:45.608" v="145"/>
        <pc:sldMkLst>
          <pc:docMk/>
          <pc:sldMk cId="3045459686" sldId="328"/>
        </pc:sldMkLst>
      </pc:sldChg>
      <pc:sldChg chg="modAnim">
        <pc:chgData name="Carolini" userId="48ef05a5-547a-44a5-96e8-1252030a5f9d" providerId="ADAL" clId="{11E08A89-97D2-45DB-88DA-C52569FDCE50}" dt="2025-09-29T20:54:51.749" v="135"/>
        <pc:sldMkLst>
          <pc:docMk/>
          <pc:sldMk cId="1789319969" sldId="329"/>
        </pc:sldMkLst>
      </pc:sldChg>
      <pc:sldChg chg="modAnim">
        <pc:chgData name="Carolini" userId="48ef05a5-547a-44a5-96e8-1252030a5f9d" providerId="ADAL" clId="{11E08A89-97D2-45DB-88DA-C52569FDCE50}" dt="2025-09-29T20:56:55.901" v="159"/>
        <pc:sldMkLst>
          <pc:docMk/>
          <pc:sldMk cId="2198331951" sldId="331"/>
        </pc:sldMkLst>
      </pc:sldChg>
      <pc:sldChg chg="modSp mod modAnim">
        <pc:chgData name="Carolini" userId="48ef05a5-547a-44a5-96e8-1252030a5f9d" providerId="ADAL" clId="{11E08A89-97D2-45DB-88DA-C52569FDCE50}" dt="2025-09-29T20:47:05.305" v="104"/>
        <pc:sldMkLst>
          <pc:docMk/>
          <pc:sldMk cId="1306737776" sldId="332"/>
        </pc:sldMkLst>
        <pc:spChg chg="mod">
          <ac:chgData name="Carolini" userId="48ef05a5-547a-44a5-96e8-1252030a5f9d" providerId="ADAL" clId="{11E08A89-97D2-45DB-88DA-C52569FDCE50}" dt="2025-09-29T20:46:49.812" v="101" actId="1076"/>
          <ac:spMkLst>
            <pc:docMk/>
            <pc:sldMk cId="1306737776" sldId="332"/>
            <ac:spMk id="8" creationId="{C259C28F-E33D-25A7-76D1-00BC3A09E41A}"/>
          </ac:spMkLst>
        </pc:spChg>
      </pc:sldChg>
      <pc:sldChg chg="modAnim">
        <pc:chgData name="Carolini" userId="48ef05a5-547a-44a5-96e8-1252030a5f9d" providerId="ADAL" clId="{11E08A89-97D2-45DB-88DA-C52569FDCE50}" dt="2025-09-29T20:54:21.874" v="130"/>
        <pc:sldMkLst>
          <pc:docMk/>
          <pc:sldMk cId="23538232" sldId="333"/>
        </pc:sldMkLst>
      </pc:sldChg>
      <pc:sldChg chg="modAnim">
        <pc:chgData name="Carolini" userId="48ef05a5-547a-44a5-96e8-1252030a5f9d" providerId="ADAL" clId="{11E08A89-97D2-45DB-88DA-C52569FDCE50}" dt="2025-09-29T20:55:22.188" v="141"/>
        <pc:sldMkLst>
          <pc:docMk/>
          <pc:sldMk cId="3820247502" sldId="33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\Downloads\Farmacia_Municipal_Com_Grafic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ur\AppData\Local\Microsoft\Windows\INetCache\IE\WPK286DQ\GRAFICOS%5b1%5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245926596038188E-3"/>
                  <c:y val="0.14476516777452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69-475D-9590-F0ED33C6289B}"/>
                </c:ext>
              </c:extLst>
            </c:dLbl>
            <c:dLbl>
              <c:idx val="1"/>
              <c:layout>
                <c:manualLayout>
                  <c:x val="0"/>
                  <c:y val="0.13787158835669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69-475D-9590-F0ED33C628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Nascidos Vivos</c:v>
                </c:pt>
                <c:pt idx="1">
                  <c:v>Mortalidade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80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9-475D-9590-F0ED33C6289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868889894057729E-3"/>
                  <c:y val="0.15855232661019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69-475D-9590-F0ED33C6289B}"/>
                </c:ext>
              </c:extLst>
            </c:dLbl>
            <c:dLbl>
              <c:idx val="1"/>
              <c:layout>
                <c:manualLayout>
                  <c:x val="1.2311481649009547E-2"/>
                  <c:y val="0.13787158835669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69-475D-9590-F0ED33C628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Nascidos Vivos</c:v>
                </c:pt>
                <c:pt idx="1">
                  <c:v>Mortalidade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  <c:pt idx="0">
                  <c:v>80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9-475D-9590-F0ED33C6289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6889269573694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69-475D-9590-F0ED33C6289B}"/>
                </c:ext>
              </c:extLst>
            </c:dLbl>
            <c:dLbl>
              <c:idx val="1"/>
              <c:layout>
                <c:manualLayout>
                  <c:x val="-2.4622963298019094E-3"/>
                  <c:y val="0.13442479864777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69-475D-9590-F0ED33C628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Nascidos Vivos</c:v>
                </c:pt>
                <c:pt idx="1">
                  <c:v>Mortalidade</c:v>
                </c:pt>
              </c:strCache>
            </c:strRef>
          </c:cat>
          <c:val>
            <c:numRef>
              <c:f>Planilha1!$D$2:$D$3</c:f>
              <c:numCache>
                <c:formatCode>General</c:formatCode>
                <c:ptCount val="2"/>
                <c:pt idx="0">
                  <c:v>88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69-475D-9590-F0ED33C62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5405967"/>
        <c:axId val="312697903"/>
      </c:barChart>
      <c:catAx>
        <c:axId val="187540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2697903"/>
        <c:crosses val="autoZero"/>
        <c:auto val="1"/>
        <c:lblAlgn val="ctr"/>
        <c:lblOffset val="100"/>
        <c:noMultiLvlLbl val="0"/>
      </c:catAx>
      <c:valAx>
        <c:axId val="3126979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5405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444673655581353"/>
          <c:y val="0.91223116397274273"/>
          <c:w val="0.331605201998454"/>
          <c:h val="7.053488748267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51606308704218E-2"/>
                  <c:y val="0.11374406039426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4B-4F1E-8037-6B2BE2158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Internações</c:v>
                </c:pt>
              </c:strCache>
            </c:strRef>
          </c:cat>
          <c:val>
            <c:numRef>
              <c:f>Planilha1!$B$2</c:f>
              <c:numCache>
                <c:formatCode>General</c:formatCode>
                <c:ptCount val="1"/>
                <c:pt idx="0">
                  <c:v>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B-4F1E-8037-6B2BE215879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502294726720312E-3"/>
                  <c:y val="0.110297270685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4B-4F1E-8037-6B2BE2158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Internações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4B-4F1E-8037-6B2BE215879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60183578137616E-2"/>
                  <c:y val="0.127531219229938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4B-4F1E-8037-6B2BE2158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Internações</c:v>
                </c:pt>
              </c:strCache>
            </c:strRef>
          </c:cat>
          <c:val>
            <c:numRef>
              <c:f>Planilha1!$D$2</c:f>
              <c:numCache>
                <c:formatCode>General</c:formatCode>
                <c:ptCount val="1"/>
                <c:pt idx="0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4B-4F1E-8037-6B2BE2158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9618399"/>
        <c:axId val="270972127"/>
      </c:barChart>
      <c:catAx>
        <c:axId val="1909618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0972127"/>
        <c:crosses val="autoZero"/>
        <c:auto val="1"/>
        <c:lblAlgn val="ctr"/>
        <c:lblOffset val="100"/>
        <c:noMultiLvlLbl val="0"/>
      </c:catAx>
      <c:valAx>
        <c:axId val="2709721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9618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353967481017461"/>
          <c:y val="0.91567795368165994"/>
          <c:w val="0.32998012034292407"/>
          <c:h val="7.053488748267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>
                  <a:lumMod val="20000"/>
                  <a:lumOff val="80000"/>
                </a:schemeClr>
              </a:solidFill>
            </a:ln>
            <a:effectLst/>
            <a:sp3d contourW="25400">
              <a:contourClr>
                <a:schemeClr val="accent2">
                  <a:lumMod val="20000"/>
                  <a:lumOff val="8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p3d contourW="25400">
                <a:contourClr>
                  <a:schemeClr val="accent2">
                    <a:lumMod val="20000"/>
                    <a:lumOff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95-4D4F-A0E6-EAA29E8004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p3d contourW="25400">
                <a:contourClr>
                  <a:schemeClr val="accent2">
                    <a:lumMod val="20000"/>
                    <a:lumOff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95-4D4F-A0E6-EAA29E8004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p3d contourW="25400">
                <a:contourClr>
                  <a:schemeClr val="accent2">
                    <a:lumMod val="20000"/>
                    <a:lumOff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C95-4D4F-A0E6-EAA29E800451}"/>
              </c:ext>
            </c:extLst>
          </c:dPt>
          <c:dLbls>
            <c:dLbl>
              <c:idx val="0"/>
              <c:layout>
                <c:manualLayout>
                  <c:x val="1.7808966420875604E-2"/>
                  <c:y val="-1.8882387787321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5-4D4F-A0E6-EAA29E800451}"/>
                </c:ext>
              </c:extLst>
            </c:dLbl>
            <c:dLbl>
              <c:idx val="1"/>
              <c:layout>
                <c:manualLayout>
                  <c:x val="3.2878091853924193E-2"/>
                  <c:y val="-5.394967939234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5-4D4F-A0E6-EAA29E800451}"/>
                </c:ext>
              </c:extLst>
            </c:dLbl>
            <c:dLbl>
              <c:idx val="2"/>
              <c:layout>
                <c:manualLayout>
                  <c:x val="2.1918727902616026E-2"/>
                  <c:y val="-4.3159743513878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95-4D4F-A0E6-EAA29E800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MUNICIPAL</c:v>
                </c:pt>
                <c:pt idx="1">
                  <c:v>ESTADUAL</c:v>
                </c:pt>
                <c:pt idx="2">
                  <c:v>FEDERAL</c:v>
                </c:pt>
              </c:strCache>
            </c:strRef>
          </c:cat>
          <c:val>
            <c:numRef>
              <c:f>Planilha1!$B$2:$B$4</c:f>
              <c:numCache>
                <c:formatCode>"R$"\ #,##0.00</c:formatCode>
                <c:ptCount val="3"/>
                <c:pt idx="0">
                  <c:v>29176246.539999999</c:v>
                </c:pt>
                <c:pt idx="1">
                  <c:v>712661.19</c:v>
                </c:pt>
                <c:pt idx="2">
                  <c:v>4405349.54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95-4D4F-A0E6-EAA29E800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139414399"/>
        <c:axId val="2139420639"/>
        <c:axId val="278947775"/>
      </c:bar3DChart>
      <c:catAx>
        <c:axId val="2139414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9420639"/>
        <c:crosses val="autoZero"/>
        <c:auto val="1"/>
        <c:lblAlgn val="ctr"/>
        <c:lblOffset val="100"/>
        <c:noMultiLvlLbl val="0"/>
      </c:catAx>
      <c:valAx>
        <c:axId val="2139420639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R$&quot;\ #,##0.00" sourceLinked="1"/>
        <c:majorTickMark val="out"/>
        <c:minorTickMark val="none"/>
        <c:tickLblPos val="nextTo"/>
        <c:crossAx val="2139414399"/>
        <c:crosses val="autoZero"/>
        <c:crossBetween val="between"/>
      </c:valAx>
      <c:serAx>
        <c:axId val="278947775"/>
        <c:scaling>
          <c:orientation val="minMax"/>
        </c:scaling>
        <c:delete val="1"/>
        <c:axPos val="b"/>
        <c:majorTickMark val="out"/>
        <c:minorTickMark val="none"/>
        <c:tickLblPos val="nextTo"/>
        <c:crossAx val="2139420639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5DB-45F2-8F41-6A96E9965B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5DB-45F2-8F41-6A96E9965B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96-4808-826A-09787373ADA5}"/>
              </c:ext>
            </c:extLst>
          </c:dPt>
          <c:dLbls>
            <c:dLbl>
              <c:idx val="0"/>
              <c:layout>
                <c:manualLayout>
                  <c:x val="3.037119337745367E-2"/>
                  <c:y val="-4.1569108369901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DB-45F2-8F41-6A96E9965B8F}"/>
                </c:ext>
              </c:extLst>
            </c:dLbl>
            <c:dLbl>
              <c:idx val="1"/>
              <c:layout>
                <c:manualLayout>
                  <c:x val="4.555679006618045E-2"/>
                  <c:y val="-4.711165615255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DB-45F2-8F41-6A96E9965B8F}"/>
                </c:ext>
              </c:extLst>
            </c:dLbl>
            <c:dLbl>
              <c:idx val="2"/>
              <c:layout>
                <c:manualLayout>
                  <c:x val="3.037119337745367E-2"/>
                  <c:y val="-6.651057339184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96-4808-826A-09787373A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MUNICIPAL</c:v>
                </c:pt>
                <c:pt idx="1">
                  <c:v>FEDERAL</c:v>
                </c:pt>
                <c:pt idx="2">
                  <c:v>ESTADUAL</c:v>
                </c:pt>
              </c:strCache>
            </c:strRef>
          </c:cat>
          <c:val>
            <c:numRef>
              <c:f>Planilha1!$B$2:$B$4</c:f>
              <c:numCache>
                <c:formatCode>"R$"\ #,##0.00</c:formatCode>
                <c:ptCount val="3"/>
                <c:pt idx="0">
                  <c:v>7095050.6500000004</c:v>
                </c:pt>
                <c:pt idx="1">
                  <c:v>2588036.94</c:v>
                </c:pt>
                <c:pt idx="2">
                  <c:v>605369.80000000005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6-4808-826A-09787373A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142502527"/>
        <c:axId val="2142508767"/>
        <c:axId val="1872815727"/>
      </c:bar3DChart>
      <c:catAx>
        <c:axId val="2142502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2508767"/>
        <c:crosses val="autoZero"/>
        <c:auto val="1"/>
        <c:lblAlgn val="ctr"/>
        <c:lblOffset val="100"/>
        <c:noMultiLvlLbl val="0"/>
      </c:catAx>
      <c:valAx>
        <c:axId val="2142508767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R$&quot;\ #,##0.00" sourceLinked="1"/>
        <c:majorTickMark val="out"/>
        <c:minorTickMark val="none"/>
        <c:tickLblPos val="nextTo"/>
        <c:crossAx val="2142502527"/>
        <c:crosses val="autoZero"/>
        <c:crossBetween val="between"/>
      </c:valAx>
      <c:serAx>
        <c:axId val="1872815727"/>
        <c:scaling>
          <c:orientation val="minMax"/>
        </c:scaling>
        <c:delete val="1"/>
        <c:axPos val="b"/>
        <c:majorTickMark val="out"/>
        <c:minorTickMark val="none"/>
        <c:tickLblPos val="nextTo"/>
        <c:crossAx val="2142508767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43912653908004E-4"/>
          <c:y val="2.0006280412172627E-2"/>
          <c:w val="0.96778698921798012"/>
          <c:h val="0.9048991974038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MINIMO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-3.0897947263245792E-2"/>
                  <c:y val="0.13304097906587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01-4141-9FEC-BBEEA49E4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PERCENTUAL</c:v>
                </c:pt>
              </c:strCache>
            </c:strRef>
          </c:cat>
          <c:val>
            <c:numRef>
              <c:f>Planilha1!$B$2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7-408E-B2DA-D72C8CECA51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APLICADO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5748289386038122E-3"/>
                  <c:y val="0.177387972087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01-4141-9FEC-BBEEA49E4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PERCENTUAL</c:v>
                </c:pt>
              </c:strCache>
            </c:strRef>
          </c:cat>
          <c:val>
            <c:numRef>
              <c:f>Planilha1!$C$2</c:f>
              <c:numCache>
                <c:formatCode>0.00%</c:formatCode>
                <c:ptCount val="1"/>
                <c:pt idx="0">
                  <c:v>0.2432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1-4141-9FEC-BBEEA49E4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4"/>
        <c:overlap val="38"/>
        <c:axId val="536466079"/>
        <c:axId val="536464159"/>
      </c:barChart>
      <c:catAx>
        <c:axId val="5364660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6464159"/>
        <c:crosses val="autoZero"/>
        <c:auto val="1"/>
        <c:lblAlgn val="ctr"/>
        <c:lblOffset val="100"/>
        <c:noMultiLvlLbl val="0"/>
      </c:catAx>
      <c:valAx>
        <c:axId val="5364641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6466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ASSISTÊNCIA FARMACÊUTICA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180327868852459E-2"/>
          <c:y val="7.9627791563275443E-2"/>
          <c:w val="0.97114754098360656"/>
          <c:h val="0.793639241124636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Itens Dispensados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6229508196721214E-2"/>
                  <c:y val="-2.481389578163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93-4B87-B8BE-7635B1D042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jan/25</c:v>
                </c:pt>
                <c:pt idx="1">
                  <c:v>fev/25</c:v>
                </c:pt>
                <c:pt idx="2">
                  <c:v>mar/25</c:v>
                </c:pt>
                <c:pt idx="3">
                  <c:v>abr/25</c:v>
                </c:pt>
                <c:pt idx="4">
                  <c:v>mai/25</c:v>
                </c:pt>
                <c:pt idx="5">
                  <c:v>jun/25</c:v>
                </c:pt>
                <c:pt idx="6">
                  <c:v>jul/25</c:v>
                </c:pt>
                <c:pt idx="7">
                  <c:v>ago/25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115288</c:v>
                </c:pt>
                <c:pt idx="1">
                  <c:v>130917</c:v>
                </c:pt>
                <c:pt idx="2">
                  <c:v>111293</c:v>
                </c:pt>
                <c:pt idx="3">
                  <c:v>128293</c:v>
                </c:pt>
                <c:pt idx="4">
                  <c:v>116074</c:v>
                </c:pt>
                <c:pt idx="5">
                  <c:v>123339</c:v>
                </c:pt>
                <c:pt idx="6">
                  <c:v>129154</c:v>
                </c:pt>
                <c:pt idx="7">
                  <c:v>118602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93-4B87-B8BE-7635B1D042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Atendimentos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344262295081967E-3"/>
                  <c:y val="-2.9776674937965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93-4B87-B8BE-7635B1D0421F}"/>
                </c:ext>
              </c:extLst>
            </c:dLbl>
            <c:dLbl>
              <c:idx val="1"/>
              <c:layout>
                <c:manualLayout>
                  <c:x val="-1.0491803278688549E-2"/>
                  <c:y val="-1.736972704714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93-4B87-B8BE-7635B1D0421F}"/>
                </c:ext>
              </c:extLst>
            </c:dLbl>
            <c:dLbl>
              <c:idx val="2"/>
              <c:layout>
                <c:manualLayout>
                  <c:x val="-4.8086876190291905E-17"/>
                  <c:y val="-3.225806451612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93-4B87-B8BE-7635B1D0421F}"/>
                </c:ext>
              </c:extLst>
            </c:dLbl>
            <c:dLbl>
              <c:idx val="3"/>
              <c:layout>
                <c:manualLayout>
                  <c:x val="-1.3114754098360656E-3"/>
                  <c:y val="-3.225806451612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93-4B87-B8BE-7635B1D0421F}"/>
                </c:ext>
              </c:extLst>
            </c:dLbl>
            <c:dLbl>
              <c:idx val="4"/>
              <c:layout>
                <c:manualLayout>
                  <c:x val="-3.934426229508293E-3"/>
                  <c:y val="-2.233250620347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93-4B87-B8BE-7635B1D0421F}"/>
                </c:ext>
              </c:extLst>
            </c:dLbl>
            <c:dLbl>
              <c:idx val="5"/>
              <c:layout>
                <c:manualLayout>
                  <c:x val="-5.2459016393442623E-3"/>
                  <c:y val="-2.9776674937965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93-4B87-B8BE-7635B1D0421F}"/>
                </c:ext>
              </c:extLst>
            </c:dLbl>
            <c:dLbl>
              <c:idx val="6"/>
              <c:layout>
                <c:manualLayout>
                  <c:x val="-6.5573770491803279E-3"/>
                  <c:y val="-1.9851116625310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93-4B87-B8BE-7635B1D0421F}"/>
                </c:ext>
              </c:extLst>
            </c:dLbl>
            <c:dLbl>
              <c:idx val="7"/>
              <c:layout>
                <c:manualLayout>
                  <c:x val="-1.4426229508196721E-2"/>
                  <c:y val="-3.473945409429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93-4B87-B8BE-7635B1D042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jan/25</c:v>
                </c:pt>
                <c:pt idx="1">
                  <c:v>fev/25</c:v>
                </c:pt>
                <c:pt idx="2">
                  <c:v>mar/25</c:v>
                </c:pt>
                <c:pt idx="3">
                  <c:v>abr/25</c:v>
                </c:pt>
                <c:pt idx="4">
                  <c:v>mai/25</c:v>
                </c:pt>
                <c:pt idx="5">
                  <c:v>jun/25</c:v>
                </c:pt>
                <c:pt idx="6">
                  <c:v>jul/25</c:v>
                </c:pt>
                <c:pt idx="7">
                  <c:v>ago/25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4004</c:v>
                </c:pt>
                <c:pt idx="1">
                  <c:v>4060</c:v>
                </c:pt>
                <c:pt idx="2">
                  <c:v>3592</c:v>
                </c:pt>
                <c:pt idx="3">
                  <c:v>4050</c:v>
                </c:pt>
                <c:pt idx="4">
                  <c:v>4328</c:v>
                </c:pt>
                <c:pt idx="5">
                  <c:v>4175</c:v>
                </c:pt>
                <c:pt idx="6">
                  <c:v>4257</c:v>
                </c:pt>
                <c:pt idx="7">
                  <c:v>4466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693-4B87-B8BE-7635B1D04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5031344"/>
        <c:axId val="1185025104"/>
      </c:lineChart>
      <c:catAx>
        <c:axId val="118503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5025104"/>
        <c:crosses val="autoZero"/>
        <c:auto val="1"/>
        <c:lblAlgn val="ctr"/>
        <c:lblOffset val="100"/>
        <c:noMultiLvlLbl val="0"/>
      </c:catAx>
      <c:valAx>
        <c:axId val="1185025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503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 b="1">
                <a:solidFill>
                  <a:schemeClr val="tx1"/>
                </a:solidFill>
              </a:rPr>
              <a:t>Total de Produção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974759405074366"/>
          <c:y val="0.13013666898309012"/>
          <c:w val="0.84580796150481186"/>
          <c:h val="0.7210643144936973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GUATAPARA!$A$1:$H$1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GUATAPARA!$A$4:$H$4</c:f>
              <c:numCache>
                <c:formatCode>#,##0</c:formatCode>
                <c:ptCount val="8"/>
                <c:pt idx="0">
                  <c:v>27478</c:v>
                </c:pt>
                <c:pt idx="1">
                  <c:v>30827</c:v>
                </c:pt>
                <c:pt idx="2">
                  <c:v>30705</c:v>
                </c:pt>
                <c:pt idx="3">
                  <c:v>27209</c:v>
                </c:pt>
                <c:pt idx="4">
                  <c:v>28449</c:v>
                </c:pt>
                <c:pt idx="5">
                  <c:v>30852</c:v>
                </c:pt>
                <c:pt idx="6">
                  <c:v>34626</c:v>
                </c:pt>
                <c:pt idx="7">
                  <c:v>21748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C0-4186-99A7-49FEE737E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165344"/>
        <c:axId val="689159104"/>
      </c:lineChart>
      <c:catAx>
        <c:axId val="6891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9159104"/>
        <c:crosses val="autoZero"/>
        <c:auto val="1"/>
        <c:lblAlgn val="ctr"/>
        <c:lblOffset val="100"/>
        <c:noMultiLvlLbl val="0"/>
      </c:catAx>
      <c:valAx>
        <c:axId val="6891591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8916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CBEBF-508C-45C4-B270-428ABDE1EFD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81C6E3-3ED6-42D1-9FCF-B69AE73D7D01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t-BR" b="1" dirty="0">
              <a:solidFill>
                <a:srgbClr val="C00000"/>
              </a:solidFill>
              <a:latin typeface="+mj-lt"/>
            </a:rPr>
            <a:t>PRESTAÇÃO DE CONTAS</a:t>
          </a:r>
        </a:p>
        <a:p>
          <a:r>
            <a:rPr lang="pt-BR" b="1" dirty="0">
              <a:solidFill>
                <a:srgbClr val="C00000"/>
              </a:solidFill>
              <a:latin typeface="+mj-lt"/>
            </a:rPr>
            <a:t>2º Quadrimestre de 2025</a:t>
          </a:r>
          <a:endParaRPr lang="pt-BR" dirty="0">
            <a:solidFill>
              <a:srgbClr val="C00000"/>
            </a:solidFill>
          </a:endParaRPr>
        </a:p>
      </dgm:t>
    </dgm:pt>
    <dgm:pt modelId="{7E6CEDB3-FB8A-4B71-9075-697E7D71CC5A}" type="parTrans" cxnId="{6E163171-536F-4C70-85F6-558CE9F26408}">
      <dgm:prSet/>
      <dgm:spPr/>
      <dgm:t>
        <a:bodyPr/>
        <a:lstStyle/>
        <a:p>
          <a:endParaRPr lang="pt-BR"/>
        </a:p>
      </dgm:t>
    </dgm:pt>
    <dgm:pt modelId="{BAEEABA9-06FC-4360-BCDD-4FE8689C19D1}" type="sibTrans" cxnId="{6E163171-536F-4C70-85F6-558CE9F2640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pt-BR"/>
        </a:p>
      </dgm:t>
    </dgm:pt>
    <dgm:pt modelId="{A6EE1702-2221-4E6B-BB35-918A6F3AC558}" type="pres">
      <dgm:prSet presAssocID="{207CBEBF-508C-45C4-B270-428ABDE1EFD6}" presName="Name0" presStyleCnt="0">
        <dgm:presLayoutVars>
          <dgm:chMax val="7"/>
          <dgm:chPref val="7"/>
          <dgm:dir/>
        </dgm:presLayoutVars>
      </dgm:prSet>
      <dgm:spPr/>
    </dgm:pt>
    <dgm:pt modelId="{435BAFC1-BA90-4B43-A39F-0242D0B9DC06}" type="pres">
      <dgm:prSet presAssocID="{7581C6E3-3ED6-42D1-9FCF-B69AE73D7D01}" presName="parTx1" presStyleLbl="node1" presStyleIdx="0" presStyleCnt="1"/>
      <dgm:spPr/>
    </dgm:pt>
    <dgm:pt modelId="{9DF9FDC7-44D7-4811-ACBC-493BD08F922A}" type="pres">
      <dgm:prSet presAssocID="{BAEEABA9-06FC-4360-BCDD-4FE8689C19D1}" presName="picture1" presStyleCnt="0"/>
      <dgm:spPr/>
    </dgm:pt>
    <dgm:pt modelId="{7146E3B5-D5DF-4EB3-A364-8648708FEFEB}" type="pres">
      <dgm:prSet presAssocID="{BAEEABA9-06FC-4360-BCDD-4FE8689C19D1}" presName="imageRepeatNode" presStyleLbl="fgImgPlace1" presStyleIdx="0" presStyleCnt="1" custScaleX="117986" custScaleY="145497"/>
      <dgm:spPr/>
    </dgm:pt>
  </dgm:ptLst>
  <dgm:cxnLst>
    <dgm:cxn modelId="{4D12C015-DB88-450D-8665-A68F3A8E49C7}" type="presOf" srcId="{7581C6E3-3ED6-42D1-9FCF-B69AE73D7D01}" destId="{435BAFC1-BA90-4B43-A39F-0242D0B9DC06}" srcOrd="0" destOrd="0" presId="urn:microsoft.com/office/officeart/2008/layout/AscendingPictureAccentProcess"/>
    <dgm:cxn modelId="{6E163171-536F-4C70-85F6-558CE9F26408}" srcId="{207CBEBF-508C-45C4-B270-428ABDE1EFD6}" destId="{7581C6E3-3ED6-42D1-9FCF-B69AE73D7D01}" srcOrd="0" destOrd="0" parTransId="{7E6CEDB3-FB8A-4B71-9075-697E7D71CC5A}" sibTransId="{BAEEABA9-06FC-4360-BCDD-4FE8689C19D1}"/>
    <dgm:cxn modelId="{E690AFAB-443D-436A-834C-3D564F43B095}" type="presOf" srcId="{BAEEABA9-06FC-4360-BCDD-4FE8689C19D1}" destId="{7146E3B5-D5DF-4EB3-A364-8648708FEFEB}" srcOrd="0" destOrd="0" presId="urn:microsoft.com/office/officeart/2008/layout/AscendingPictureAccentProcess"/>
    <dgm:cxn modelId="{D5753CBA-76D7-4815-801F-EE6E73ED95C2}" type="presOf" srcId="{207CBEBF-508C-45C4-B270-428ABDE1EFD6}" destId="{A6EE1702-2221-4E6B-BB35-918A6F3AC558}" srcOrd="0" destOrd="0" presId="urn:microsoft.com/office/officeart/2008/layout/AscendingPictureAccentProcess"/>
    <dgm:cxn modelId="{7ED4D9FF-D8B2-4FE9-8DE6-5073592F3F7F}" type="presParOf" srcId="{A6EE1702-2221-4E6B-BB35-918A6F3AC558}" destId="{435BAFC1-BA90-4B43-A39F-0242D0B9DC06}" srcOrd="0" destOrd="0" presId="urn:microsoft.com/office/officeart/2008/layout/AscendingPictureAccentProcess"/>
    <dgm:cxn modelId="{7389DA61-3824-4601-9AA3-B6387B06D130}" type="presParOf" srcId="{A6EE1702-2221-4E6B-BB35-918A6F3AC558}" destId="{9DF9FDC7-44D7-4811-ACBC-493BD08F922A}" srcOrd="1" destOrd="0" presId="urn:microsoft.com/office/officeart/2008/layout/AscendingPictureAccentProcess"/>
    <dgm:cxn modelId="{5AA819BA-9DBC-42D4-8250-0FFF66037E3B}" type="presParOf" srcId="{9DF9FDC7-44D7-4811-ACBC-493BD08F922A}" destId="{7146E3B5-D5DF-4EB3-A364-8648708FEFE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BAFC1-BA90-4B43-A39F-0242D0B9DC06}">
      <dsp:nvSpPr>
        <dsp:cNvPr id="0" name=""/>
        <dsp:cNvSpPr/>
      </dsp:nvSpPr>
      <dsp:spPr>
        <a:xfrm>
          <a:off x="2598056" y="2827686"/>
          <a:ext cx="7318402" cy="196270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062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 dirty="0">
              <a:solidFill>
                <a:srgbClr val="C00000"/>
              </a:solidFill>
              <a:latin typeface="+mj-lt"/>
            </a:rPr>
            <a:t>PRESTAÇÃO DE CONTAS</a:t>
          </a:r>
        </a:p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 dirty="0">
              <a:solidFill>
                <a:srgbClr val="C00000"/>
              </a:solidFill>
              <a:latin typeface="+mj-lt"/>
            </a:rPr>
            <a:t>2º Quadrimestre de 2025</a:t>
          </a:r>
          <a:endParaRPr lang="pt-BR" sz="4200" kern="1200" dirty="0">
            <a:solidFill>
              <a:srgbClr val="C00000"/>
            </a:solidFill>
          </a:endParaRPr>
        </a:p>
      </dsp:txBody>
      <dsp:txXfrm>
        <a:off x="2693867" y="2923497"/>
        <a:ext cx="7126780" cy="1771082"/>
      </dsp:txXfrm>
    </dsp:sp>
    <dsp:sp modelId="{7146E3B5-D5DF-4EB3-A364-8648708FEFEB}">
      <dsp:nvSpPr>
        <dsp:cNvPr id="0" name=""/>
        <dsp:cNvSpPr/>
      </dsp:nvSpPr>
      <dsp:spPr>
        <a:xfrm>
          <a:off x="263541" y="131949"/>
          <a:ext cx="4003258" cy="49374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0.63208</cdr:x>
      <cdr:y>0.47783</cdr:y>
    </cdr:from>
    <cdr:to>
      <cdr:x>0.67914</cdr:x>
      <cdr:y>0.90941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EBDBDD3-527A-E0D6-F3FB-5F28D6A355F3}"/>
            </a:ext>
          </a:extLst>
        </cdr:cNvPr>
        <cdr:cNvSpPr txBox="1"/>
      </cdr:nvSpPr>
      <cdr:spPr>
        <a:xfrm xmlns:a="http://schemas.openxmlformats.org/drawingml/2006/main">
          <a:off x="6235269" y="1915750"/>
          <a:ext cx="464233" cy="1730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pt-BR" sz="1800" kern="1200" dirty="0"/>
            <a:t>R$ 7.095.050,65</a:t>
          </a:r>
        </a:p>
      </cdr:txBody>
    </cdr:sp>
  </cdr:relSizeAnchor>
  <cdr:relSizeAnchor xmlns:cdr="http://schemas.openxmlformats.org/drawingml/2006/chartDrawing">
    <cdr:from>
      <cdr:x>0.4051</cdr:x>
      <cdr:y>0.5</cdr:y>
    </cdr:from>
    <cdr:to>
      <cdr:x>0.45216</cdr:x>
      <cdr:y>0.93158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C3A6A32D-1C44-CE37-6975-BAC335676E60}"/>
            </a:ext>
          </a:extLst>
        </cdr:cNvPr>
        <cdr:cNvSpPr txBox="1"/>
      </cdr:nvSpPr>
      <cdr:spPr>
        <a:xfrm xmlns:a="http://schemas.openxmlformats.org/drawingml/2006/main">
          <a:off x="3996162" y="2004645"/>
          <a:ext cx="464233" cy="1730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kern="1200" dirty="0"/>
            <a:t>R$ 4.376.436,98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6A1E2-E3D6-607E-E91B-AE0EC5A58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7B1528-8EA7-D2EB-6DF9-84B3348D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3BEB30-9650-8076-3ACA-57F7642C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BC6C42-540F-9A88-E14A-B59BE616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65530C-8FC9-1740-1F9A-05BB5997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45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86BC7-92C7-EAE1-2EBA-6E9D2A1D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203381-4D9B-627D-58A4-9FADB35C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422260-0B26-7975-45C0-7C5F5101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4E8D34-EFFD-3A02-C711-0D73EC85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0E0564-C2E6-5899-7D02-55B3A993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39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A3729E-9990-9D1B-2437-ABF77FE8A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1D5FE8-1C3A-4430-9CF1-C0D54CBB9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4FA14B-FFC8-4976-5235-9FCC1003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388813-106B-D42F-5537-02B0065A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BA0676-5C97-E842-96E0-A10C5ADA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23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57D84-9A91-0550-D5F1-56CAC917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5DB857-BB48-1AC5-05EB-8F3CB1FA2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7B8977-5CDA-BE37-3B2A-637FFABC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C9D480-ED82-A170-22EF-982104F5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15A5D2-3A1C-C262-4FD3-112635F2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63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D34D5-4441-3358-1A39-F75619CF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18F517-DB42-D2CF-A8D0-59D22DF8D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BA1A90-85B2-9FF6-6D1D-3BA0689D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DD4008-D348-D029-8B6D-AC582FB6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1B0D17-2A35-4D10-C151-0FEE5B4D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36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B14D8-EC3C-2B01-472C-6F0DEA51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39DCB5-B198-B5E1-4D84-AA53ABD09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FE0FE3-B41F-27F4-1402-E31BED11C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FC89E6-CD0F-9B05-2A30-2DADC26D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C7B742-A545-D498-2F8A-C194A792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C68B4A-54A2-B96E-1D7D-A5430D5A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0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222A-13CC-C727-C2A7-0F949AB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5202C6-630F-4959-C63E-16BA8900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CC5F17-F56F-A1AA-CD02-1B85CB82D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1198FF5-29E3-4281-9B0C-D60563B03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B2A7CE-84F6-6C16-CADF-9D7572D95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E29A66-AAD0-FBB7-0F78-5640BAC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A0C77F-F853-D10D-DEBA-3DE303EB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A4C6CA-E0B3-3B24-F9C9-5F325B19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61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CB767-F4CF-712F-8832-133DC7DC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8F2782E-C35C-CBD9-F6AF-172D84C2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8A141D-08F2-1656-AAA9-03CC60C4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4E284F-8E0B-0358-2180-B22DE68C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60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38E21C-5F81-A747-919B-6E7FF48D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442EA2-3584-4578-1ED3-4E2AAB0C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AFFCD4-99DA-90AC-A462-97FE7B78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DA43D-A05F-FAA8-5E81-DE601FE5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5C1530-4715-CE69-8ED8-120B17ABD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0E572C-8D3D-908D-9B2C-F3D56D1E2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F2787E-BD26-F91D-6ED1-0F295B95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5E4091-CEF3-C971-C260-5734C3BC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220FF6-6C13-1E87-F2C3-2BC3597F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1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123A5-4F4D-8110-C73D-078EC6B1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98BBD-50CC-5687-4C78-218162DA3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ADEFE5-9085-D2A7-9172-164AF5B2B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67F54D-2D36-26D6-59E9-0ACFAA93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913F9C-71C4-5875-A39A-CEBDA0CF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9A0E92-E050-FE18-29B9-5B65B282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66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D7B307-1CD1-EEAE-21F4-D152ED39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28322F-E7D9-9CD0-9CD9-BB45E0D8A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E8F3C9-DDEA-5CC6-C300-ECB45C9B7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35DB-AB27-4239-B03E-411D54B5F0E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4C67D6-5898-A4F1-AF0E-09D331016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22E528-9D11-3B3B-2EF2-1689B5E19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533B-8CCE-4B11-B55F-1D8D8D6D4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63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B3E6CAD8-8067-37C4-D045-9B81A3741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408586"/>
              </p:ext>
            </p:extLst>
          </p:nvPr>
        </p:nvGraphicFramePr>
        <p:xfrm>
          <a:off x="1257032" y="1269785"/>
          <a:ext cx="10180001" cy="520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7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114D4D3-2892-769C-A54B-9F5D91C1F59A}"/>
              </a:ext>
            </a:extLst>
          </p:cNvPr>
          <p:cNvSpPr txBox="1">
            <a:spLocks/>
          </p:cNvSpPr>
          <p:nvPr/>
        </p:nvSpPr>
        <p:spPr>
          <a:xfrm>
            <a:off x="1008668" y="3063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6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</a:t>
            </a:r>
            <a:br>
              <a:rPr lang="pt-BR" sz="46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6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Quadrimestre de 2025</a:t>
            </a:r>
          </a:p>
        </p:txBody>
      </p:sp>
    </p:spTree>
    <p:extLst>
      <p:ext uri="{BB962C8B-B14F-4D97-AF65-F5344CB8AC3E}">
        <p14:creationId xmlns:p14="http://schemas.microsoft.com/office/powerpoint/2010/main" val="105173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6566511-EB01-7594-4112-9DAE80578D83}"/>
              </a:ext>
            </a:extLst>
          </p:cNvPr>
          <p:cNvSpPr txBox="1">
            <a:spLocks/>
          </p:cNvSpPr>
          <p:nvPr/>
        </p:nvSpPr>
        <p:spPr>
          <a:xfrm>
            <a:off x="184663" y="1287109"/>
            <a:ext cx="12040186" cy="432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rgbClr val="680000"/>
                </a:solidFill>
              </a:rPr>
              <a:t>Despesas Liquidadas por Fonte de Recurso  - Jan. à Abr./25</a:t>
            </a:r>
          </a:p>
          <a:p>
            <a:r>
              <a:rPr lang="pt-BR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R$ 10.288.457,39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2B17024-1133-1E34-1263-8D922EC94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23201"/>
              </p:ext>
            </p:extLst>
          </p:nvPr>
        </p:nvGraphicFramePr>
        <p:xfrm>
          <a:off x="2229786" y="2275270"/>
          <a:ext cx="8363188" cy="458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35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1FB432-6610-84F6-D276-FBCCE4FEB89A}"/>
              </a:ext>
            </a:extLst>
          </p:cNvPr>
          <p:cNvSpPr txBox="1">
            <a:spLocks/>
          </p:cNvSpPr>
          <p:nvPr/>
        </p:nvSpPr>
        <p:spPr>
          <a:xfrm>
            <a:off x="479517" y="1281179"/>
            <a:ext cx="11232966" cy="5646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Percentual de Receita Própria Aplicada em Saúde</a:t>
            </a:r>
          </a:p>
          <a:p>
            <a:r>
              <a:rPr lang="pt-BR" dirty="0">
                <a:solidFill>
                  <a:srgbClr val="680000"/>
                </a:solidFill>
              </a:rPr>
              <a:t>Lei Complementar 141/2012 - 2º Quadrimestre de 2025</a:t>
            </a:r>
            <a:endParaRPr lang="pt-BR" sz="4000" dirty="0">
              <a:solidFill>
                <a:srgbClr val="680000"/>
              </a:solidFill>
            </a:endParaRPr>
          </a:p>
          <a:p>
            <a:endParaRPr lang="pt-BR" sz="4000" dirty="0">
              <a:solidFill>
                <a:srgbClr val="680000"/>
              </a:solidFill>
            </a:endParaRPr>
          </a:p>
          <a:p>
            <a:endParaRPr lang="pt-BR" sz="4000" dirty="0">
              <a:solidFill>
                <a:srgbClr val="680000"/>
              </a:solidFill>
            </a:endParaRPr>
          </a:p>
          <a:p>
            <a:endParaRPr lang="pt-BR" sz="4000" dirty="0">
              <a:solidFill>
                <a:srgbClr val="680000"/>
              </a:solidFill>
            </a:endParaRPr>
          </a:p>
          <a:p>
            <a:endParaRPr lang="pt-BR" sz="4000" dirty="0">
              <a:solidFill>
                <a:srgbClr val="680000"/>
              </a:solidFill>
            </a:endParaRPr>
          </a:p>
          <a:p>
            <a:endParaRPr lang="pt-BR" sz="4000" dirty="0">
              <a:solidFill>
                <a:srgbClr val="680000"/>
              </a:solidFill>
            </a:endParaRPr>
          </a:p>
          <a:p>
            <a:endParaRPr lang="pt-BR" sz="4000" dirty="0">
              <a:solidFill>
                <a:srgbClr val="68000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230203E-0B87-2340-55C2-DB3083636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187000"/>
              </p:ext>
            </p:extLst>
          </p:nvPr>
        </p:nvGraphicFramePr>
        <p:xfrm>
          <a:off x="1656707" y="2067340"/>
          <a:ext cx="9864733" cy="405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60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4ACF90F-1579-B4EB-F49F-BDDD7CF10468}"/>
              </a:ext>
            </a:extLst>
          </p:cNvPr>
          <p:cNvSpPr txBox="1">
            <a:spLocks/>
          </p:cNvSpPr>
          <p:nvPr/>
        </p:nvSpPr>
        <p:spPr>
          <a:xfrm>
            <a:off x="964808" y="3069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600" b="1">
                <a:solidFill>
                  <a:srgbClr val="680000"/>
                </a:solidFill>
              </a:rPr>
              <a:t>DEMONSTRATIVO DE AÇÕES EM SAÚDE</a:t>
            </a:r>
            <a:br>
              <a:rPr lang="pt-BR" sz="4600" b="1">
                <a:solidFill>
                  <a:srgbClr val="680000"/>
                </a:solidFill>
              </a:rPr>
            </a:br>
            <a:r>
              <a:rPr lang="pt-BR" sz="4600" b="1">
                <a:solidFill>
                  <a:srgbClr val="680000"/>
                </a:solidFill>
              </a:rPr>
              <a:t>PRODUÇÃO</a:t>
            </a:r>
            <a:endParaRPr lang="pt-BR" sz="4600" b="1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3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93BC8E2-510D-B111-5CE6-D5CA3FBE95D2}"/>
              </a:ext>
            </a:extLst>
          </p:cNvPr>
          <p:cNvSpPr txBox="1"/>
          <p:nvPr/>
        </p:nvSpPr>
        <p:spPr>
          <a:xfrm>
            <a:off x="1391578" y="1430000"/>
            <a:ext cx="4704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PRIMÁRIA À SAÚDE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ço Reservado para Conteúdo 7" descr="Hospital">
            <a:extLst>
              <a:ext uri="{FF2B5EF4-FFF2-40B4-BE49-F238E27FC236}">
                <a16:creationId xmlns:a16="http://schemas.microsoft.com/office/drawing/2014/main" id="{5E887CEB-2AF1-94C0-57BB-C129341B6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402" y="1199941"/>
            <a:ext cx="914400" cy="9144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40C39554-4177-C902-C7AF-89FCFEF2D229}"/>
              </a:ext>
            </a:extLst>
          </p:cNvPr>
          <p:cNvSpPr/>
          <p:nvPr/>
        </p:nvSpPr>
        <p:spPr>
          <a:xfrm>
            <a:off x="518854" y="2160269"/>
            <a:ext cx="665495" cy="442407"/>
          </a:xfrm>
          <a:prstGeom prst="ellipse">
            <a:avLst/>
          </a:prstGeom>
          <a:solidFill>
            <a:srgbClr val="68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6CFDCD3-E4C9-5D3C-2956-D1FD7F2B2DF8}"/>
              </a:ext>
            </a:extLst>
          </p:cNvPr>
          <p:cNvSpPr/>
          <p:nvPr/>
        </p:nvSpPr>
        <p:spPr>
          <a:xfrm>
            <a:off x="-1138996" y="2106609"/>
            <a:ext cx="86958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Unidade Básica de Saúde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DAAA2C-81C6-B291-F0F3-88E8BC90DEE1}"/>
              </a:ext>
            </a:extLst>
          </p:cNvPr>
          <p:cNvSpPr txBox="1"/>
          <p:nvPr/>
        </p:nvSpPr>
        <p:spPr>
          <a:xfrm>
            <a:off x="7904381" y="1383833"/>
            <a:ext cx="484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2.156 ATENDIMENTOS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8B1393-6FED-2E35-2E23-AB7AA7051586}"/>
              </a:ext>
            </a:extLst>
          </p:cNvPr>
          <p:cNvSpPr txBox="1"/>
          <p:nvPr/>
        </p:nvSpPr>
        <p:spPr>
          <a:xfrm>
            <a:off x="27089" y="6603635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e-SUS PEC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13C9A99-467C-5913-6367-C9337B05F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649" y="2752166"/>
            <a:ext cx="92106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F14CF-5254-6870-65EA-289843556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AD5284B-D1AB-67C9-2ED3-9F9CB08C7FB9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E3D19F2-158B-E2A0-D6B8-12D3EB576B2C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3795053-4D35-41D9-8103-6F3F648680B4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19B8A28-2C65-AE0B-573B-0472EC2D7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5411576-EB1A-D920-FCA3-DAFA2693C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9D14336-A2F7-0724-8A8E-A73FB55890D2}"/>
              </a:ext>
            </a:extLst>
          </p:cNvPr>
          <p:cNvSpPr txBox="1"/>
          <p:nvPr/>
        </p:nvSpPr>
        <p:spPr>
          <a:xfrm>
            <a:off x="1391578" y="1430000"/>
            <a:ext cx="4704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PRIMÁRIA À SAÚDE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ço Reservado para Conteúdo 7" descr="Hospital">
            <a:extLst>
              <a:ext uri="{FF2B5EF4-FFF2-40B4-BE49-F238E27FC236}">
                <a16:creationId xmlns:a16="http://schemas.microsoft.com/office/drawing/2014/main" id="{932C757B-CB69-DF15-13CC-4F406A98E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402" y="1199941"/>
            <a:ext cx="914400" cy="9144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C259C28F-E33D-25A7-76D1-00BC3A09E41A}"/>
              </a:ext>
            </a:extLst>
          </p:cNvPr>
          <p:cNvSpPr/>
          <p:nvPr/>
        </p:nvSpPr>
        <p:spPr>
          <a:xfrm>
            <a:off x="567603" y="2140355"/>
            <a:ext cx="665495" cy="442407"/>
          </a:xfrm>
          <a:prstGeom prst="ellipse">
            <a:avLst/>
          </a:prstGeom>
          <a:solidFill>
            <a:srgbClr val="68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0ECA780-78A0-44D1-9E14-40CF9DE7C112}"/>
              </a:ext>
            </a:extLst>
          </p:cNvPr>
          <p:cNvSpPr/>
          <p:nvPr/>
        </p:nvSpPr>
        <p:spPr>
          <a:xfrm>
            <a:off x="-1138996" y="2106609"/>
            <a:ext cx="86958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Unidade Básica de Saúde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B7BD68-4015-BE44-27CE-B1A736E0A56C}"/>
              </a:ext>
            </a:extLst>
          </p:cNvPr>
          <p:cNvSpPr txBox="1"/>
          <p:nvPr/>
        </p:nvSpPr>
        <p:spPr>
          <a:xfrm>
            <a:off x="2452350" y="6258862"/>
            <a:ext cx="871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7.251 PROCEDIMENTOS e 1.293 ATENDIMENTOS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13259F-8A76-0EC5-C4D4-84758160BF5D}"/>
              </a:ext>
            </a:extLst>
          </p:cNvPr>
          <p:cNvSpPr txBox="1"/>
          <p:nvPr/>
        </p:nvSpPr>
        <p:spPr>
          <a:xfrm>
            <a:off x="27089" y="6603635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e-SUS PEC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1CE2547-83F1-280B-E040-480CE1D64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649" y="2693213"/>
            <a:ext cx="9410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3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93BC8E2-510D-B111-5CE6-D5CA3FBE95D2}"/>
              </a:ext>
            </a:extLst>
          </p:cNvPr>
          <p:cNvSpPr txBox="1"/>
          <p:nvPr/>
        </p:nvSpPr>
        <p:spPr>
          <a:xfrm>
            <a:off x="1257031" y="1515796"/>
            <a:ext cx="827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PRIMÁRIA À SAÚDE: Saúde da Família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ço Reservado para Conteúdo 7" descr="Hospital">
            <a:extLst>
              <a:ext uri="{FF2B5EF4-FFF2-40B4-BE49-F238E27FC236}">
                <a16:creationId xmlns:a16="http://schemas.microsoft.com/office/drawing/2014/main" id="{5E887CEB-2AF1-94C0-57BB-C129341B6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631" y="1257070"/>
            <a:ext cx="914400" cy="914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E54B6B5-5852-59E5-98FF-6006458B32FD}"/>
              </a:ext>
            </a:extLst>
          </p:cNvPr>
          <p:cNvSpPr txBox="1"/>
          <p:nvPr/>
        </p:nvSpPr>
        <p:spPr>
          <a:xfrm>
            <a:off x="7761541" y="1841001"/>
            <a:ext cx="484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93.555 ATENDIMENTOS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1850843-2AF1-55D4-82D2-8BD0EAFC846C}"/>
              </a:ext>
            </a:extLst>
          </p:cNvPr>
          <p:cNvSpPr/>
          <p:nvPr/>
        </p:nvSpPr>
        <p:spPr>
          <a:xfrm>
            <a:off x="430738" y="2271120"/>
            <a:ext cx="665495" cy="442407"/>
          </a:xfrm>
          <a:prstGeom prst="ellipse">
            <a:avLst/>
          </a:prstGeom>
          <a:solidFill>
            <a:srgbClr val="68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9BA6DB1-2F14-38B1-E384-FABA9F792FFF}"/>
              </a:ext>
            </a:extLst>
          </p:cNvPr>
          <p:cNvSpPr txBox="1"/>
          <p:nvPr/>
        </p:nvSpPr>
        <p:spPr>
          <a:xfrm>
            <a:off x="1096233" y="2282159"/>
            <a:ext cx="3713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80000"/>
                </a:solidFill>
              </a:rPr>
              <a:t>Equipes de Saúde da Família</a:t>
            </a:r>
            <a:endParaRPr lang="pt-BR" sz="1800" b="1" dirty="0">
              <a:solidFill>
                <a:srgbClr val="68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E3DB66-B4C3-BCE6-4678-0C8699009B56}"/>
              </a:ext>
            </a:extLst>
          </p:cNvPr>
          <p:cNvSpPr txBox="1"/>
          <p:nvPr/>
        </p:nvSpPr>
        <p:spPr>
          <a:xfrm>
            <a:off x="27089" y="6603635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e-SUS PEC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1545B7C-754D-876E-B92E-7F780B520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094" y="2622877"/>
            <a:ext cx="7568995" cy="41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202A9EE-6160-0EA4-BE49-6956317114F6}"/>
              </a:ext>
            </a:extLst>
          </p:cNvPr>
          <p:cNvSpPr/>
          <p:nvPr/>
        </p:nvSpPr>
        <p:spPr>
          <a:xfrm>
            <a:off x="262902" y="2259668"/>
            <a:ext cx="811647" cy="771561"/>
          </a:xfrm>
          <a:prstGeom prst="ellipse">
            <a:avLst/>
          </a:prstGeom>
          <a:solidFill>
            <a:srgbClr val="68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CE5200-107B-9184-EFDD-CA5B91A0BD8D}"/>
              </a:ext>
            </a:extLst>
          </p:cNvPr>
          <p:cNvSpPr txBox="1"/>
          <p:nvPr/>
        </p:nvSpPr>
        <p:spPr>
          <a:xfrm>
            <a:off x="1074549" y="2444515"/>
            <a:ext cx="3298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680000"/>
                </a:solidFill>
              </a:rPr>
              <a:t>Centro Odontológico</a:t>
            </a:r>
          </a:p>
          <a:p>
            <a:r>
              <a:rPr lang="pt-BR" sz="2000" dirty="0">
                <a:solidFill>
                  <a:srgbClr val="680000"/>
                </a:solidFill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29C70C-1A61-8CDF-1DFF-3BF4BD1B6892}"/>
              </a:ext>
            </a:extLst>
          </p:cNvPr>
          <p:cNvSpPr txBox="1"/>
          <p:nvPr/>
        </p:nvSpPr>
        <p:spPr>
          <a:xfrm>
            <a:off x="1200033" y="1566288"/>
            <a:ext cx="777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PRIMÁRIA À SAÚDE: Saúde Bucal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Espaço Reservado para Conteúdo 9" descr="Dente">
            <a:extLst>
              <a:ext uri="{FF2B5EF4-FFF2-40B4-BE49-F238E27FC236}">
                <a16:creationId xmlns:a16="http://schemas.microsoft.com/office/drawing/2014/main" id="{A2BB162B-77AE-DF56-2C10-6A93C61F7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266" y="1427889"/>
            <a:ext cx="613767" cy="6137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50ED826-E709-8FBB-BD5C-4BAFDB172390}"/>
              </a:ext>
            </a:extLst>
          </p:cNvPr>
          <p:cNvSpPr txBox="1"/>
          <p:nvPr/>
        </p:nvSpPr>
        <p:spPr>
          <a:xfrm>
            <a:off x="3394957" y="6272775"/>
            <a:ext cx="484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1.810 ATENDIMENTOS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2A13F28-6D66-10F1-9FE2-E37C387F1D84}"/>
              </a:ext>
            </a:extLst>
          </p:cNvPr>
          <p:cNvSpPr/>
          <p:nvPr/>
        </p:nvSpPr>
        <p:spPr>
          <a:xfrm>
            <a:off x="294375" y="3116860"/>
            <a:ext cx="801858" cy="624279"/>
          </a:xfrm>
          <a:prstGeom prst="ellipse">
            <a:avLst/>
          </a:prstGeom>
          <a:solidFill>
            <a:srgbClr val="68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01B53C-532B-8DCA-7F36-74992A47B039}"/>
              </a:ext>
            </a:extLst>
          </p:cNvPr>
          <p:cNvSpPr txBox="1"/>
          <p:nvPr/>
        </p:nvSpPr>
        <p:spPr>
          <a:xfrm>
            <a:off x="1096233" y="3244333"/>
            <a:ext cx="611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80000"/>
                </a:solidFill>
              </a:rPr>
              <a:t>Equipe de Saúde Bucal</a:t>
            </a:r>
            <a:endParaRPr lang="pt-BR" sz="1800" b="1" dirty="0">
              <a:solidFill>
                <a:srgbClr val="68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B46A09-D2F8-3CC3-F5A7-8AE9A6DFB21B}"/>
              </a:ext>
            </a:extLst>
          </p:cNvPr>
          <p:cNvSpPr txBox="1"/>
          <p:nvPr/>
        </p:nvSpPr>
        <p:spPr>
          <a:xfrm>
            <a:off x="27089" y="6603635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e-SUS PEC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1A1BB94-BEA5-9A47-2B44-053DA0042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394" y="2397285"/>
            <a:ext cx="80010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3" grpId="0"/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56CC7D2-A912-E9C7-1C71-E7FC16BC71D6}"/>
              </a:ext>
            </a:extLst>
          </p:cNvPr>
          <p:cNvSpPr txBox="1"/>
          <p:nvPr/>
        </p:nvSpPr>
        <p:spPr>
          <a:xfrm>
            <a:off x="1155335" y="1353908"/>
            <a:ext cx="448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ASSISTÊNCIA ESPECIALIZADA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áfico 6" descr="Ambulância">
            <a:extLst>
              <a:ext uri="{FF2B5EF4-FFF2-40B4-BE49-F238E27FC236}">
                <a16:creationId xmlns:a16="http://schemas.microsoft.com/office/drawing/2014/main" id="{B8E3F51F-5AD4-9058-9248-8E244034A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898" y="1088496"/>
            <a:ext cx="914400" cy="9144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F71DF4D-667A-314A-D6F4-03216A37CD88}"/>
              </a:ext>
            </a:extLst>
          </p:cNvPr>
          <p:cNvSpPr/>
          <p:nvPr/>
        </p:nvSpPr>
        <p:spPr>
          <a:xfrm>
            <a:off x="458043" y="1857095"/>
            <a:ext cx="632680" cy="678956"/>
          </a:xfrm>
          <a:prstGeom prst="ellipse">
            <a:avLst/>
          </a:prstGeom>
          <a:solidFill>
            <a:srgbClr val="68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C75336-7B9C-5651-D259-FC00897DE9B9}"/>
              </a:ext>
            </a:extLst>
          </p:cNvPr>
          <p:cNvSpPr txBox="1"/>
          <p:nvPr/>
        </p:nvSpPr>
        <p:spPr>
          <a:xfrm>
            <a:off x="4397968" y="6272351"/>
            <a:ext cx="419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3.618 ATENDIMENTOS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1C5FF9-B176-2048-1DED-A1AC6C968D12}"/>
              </a:ext>
            </a:extLst>
          </p:cNvPr>
          <p:cNvSpPr txBox="1"/>
          <p:nvPr/>
        </p:nvSpPr>
        <p:spPr>
          <a:xfrm>
            <a:off x="1090723" y="1977823"/>
            <a:ext cx="2708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CENTRO DE FISIOTERAPIA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C78807-B5E3-D572-0955-FD5D2B4A9B5D}"/>
              </a:ext>
            </a:extLst>
          </p:cNvPr>
          <p:cNvSpPr txBox="1"/>
          <p:nvPr/>
        </p:nvSpPr>
        <p:spPr>
          <a:xfrm>
            <a:off x="27089" y="6603635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e-SUS PEC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904784B-F9D4-E87E-3887-B866345A5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923" y="2311365"/>
            <a:ext cx="8505596" cy="39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E802F-53FB-E5CC-A641-F1F126B46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0E4F73C-7A8A-8AB4-4E53-ACC034E2A80E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E7AE2A-F9A3-17AB-0DF5-B7213BDEEBDF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957C8C-4C47-CFF5-4243-8A7E680BD150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E1EFCFC2-FBD8-5FBE-CA01-5A694BD8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1855F09-F281-A3AE-590A-3D8F97FC9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8CF3A781-D1D4-71C9-0E6F-8437F8F57924}"/>
              </a:ext>
            </a:extLst>
          </p:cNvPr>
          <p:cNvSpPr/>
          <p:nvPr/>
        </p:nvSpPr>
        <p:spPr>
          <a:xfrm>
            <a:off x="5850504" y="1329165"/>
            <a:ext cx="670560" cy="604044"/>
          </a:xfrm>
          <a:prstGeom prst="ellipse">
            <a:avLst/>
          </a:prstGeom>
          <a:solidFill>
            <a:srgbClr val="68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84D08A-40A1-7663-ABD9-5E7BB2E48CD7}"/>
              </a:ext>
            </a:extLst>
          </p:cNvPr>
          <p:cNvSpPr txBox="1"/>
          <p:nvPr/>
        </p:nvSpPr>
        <p:spPr>
          <a:xfrm>
            <a:off x="1155335" y="1353908"/>
            <a:ext cx="448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ASSISTÊNCIA ESPECIALIZADA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áfico 6" descr="Ambulância">
            <a:extLst>
              <a:ext uri="{FF2B5EF4-FFF2-40B4-BE49-F238E27FC236}">
                <a16:creationId xmlns:a16="http://schemas.microsoft.com/office/drawing/2014/main" id="{0E8054B6-716A-4234-9D03-1DFB36B39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898" y="1088496"/>
            <a:ext cx="914400" cy="9144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65E9A4E-66A9-59BF-EDCF-4AEB2DAC935F}"/>
              </a:ext>
            </a:extLst>
          </p:cNvPr>
          <p:cNvSpPr txBox="1"/>
          <p:nvPr/>
        </p:nvSpPr>
        <p:spPr>
          <a:xfrm>
            <a:off x="4424977" y="6075935"/>
            <a:ext cx="419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4.292 ATENDIMENTOS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B09942-52E9-162A-FB36-C8836236B667}"/>
              </a:ext>
            </a:extLst>
          </p:cNvPr>
          <p:cNvSpPr txBox="1"/>
          <p:nvPr/>
        </p:nvSpPr>
        <p:spPr>
          <a:xfrm>
            <a:off x="6096000" y="1417077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UNIDADE</a:t>
            </a:r>
            <a:r>
              <a:rPr lang="pt-BR" sz="1800" b="1" baseline="0" dirty="0"/>
              <a:t> DE SAÚDE COM ATENDIMENTO ESPECIALIZADO</a:t>
            </a:r>
            <a:endParaRPr lang="pt-BR" sz="18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97F3FA0-6C3E-13CC-EF2C-951028D70EB0}"/>
              </a:ext>
            </a:extLst>
          </p:cNvPr>
          <p:cNvSpPr txBox="1"/>
          <p:nvPr/>
        </p:nvSpPr>
        <p:spPr>
          <a:xfrm>
            <a:off x="27089" y="6603635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e-SUS PEC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1A55C4CD-B578-1F18-DB65-09E8384BA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773" y="2134156"/>
            <a:ext cx="10092813" cy="379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6DC5ADC-F976-F209-703C-740B88E38CC2}"/>
              </a:ext>
            </a:extLst>
          </p:cNvPr>
          <p:cNvSpPr txBox="1">
            <a:spLocks/>
          </p:cNvSpPr>
          <p:nvPr/>
        </p:nvSpPr>
        <p:spPr>
          <a:xfrm>
            <a:off x="758241" y="907444"/>
            <a:ext cx="11255568" cy="11714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CONTAS 1º QUADRIMESTRE DE 2025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3E783E0D-0286-7C0D-76EA-4031BA158A93}"/>
              </a:ext>
            </a:extLst>
          </p:cNvPr>
          <p:cNvSpPr txBox="1">
            <a:spLocks/>
          </p:cNvSpPr>
          <p:nvPr/>
        </p:nvSpPr>
        <p:spPr>
          <a:xfrm>
            <a:off x="962378" y="22548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b="1" dirty="0">
                <a:solidFill>
                  <a:srgbClr val="C00000"/>
                </a:solidFill>
              </a:rPr>
              <a:t>Em cumprimento da Lei Complementar 141/2012</a:t>
            </a:r>
          </a:p>
          <a:p>
            <a:pPr marL="0" indent="0">
              <a:buNone/>
            </a:pPr>
            <a:endParaRPr lang="pt-BR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C00000"/>
                </a:solidFill>
              </a:rPr>
              <a:t>Permite a população verificar se o Executivo municipal está aplicando o percentual mínimo dos recursos próprios municipais em ações e despesas de saúde.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pt-BR" b="1" dirty="0">
                <a:solidFill>
                  <a:srgbClr val="C00000"/>
                </a:solidFill>
              </a:rPr>
              <a:t>Art. 36, § 5º. </a:t>
            </a:r>
            <a:r>
              <a:rPr lang="pt-BR" sz="2400" i="1" dirty="0">
                <a:solidFill>
                  <a:srgbClr val="C00000"/>
                </a:solidFill>
              </a:rPr>
              <a:t>O gestor do SUS apresentará, até o final dos meses de </a:t>
            </a:r>
            <a:r>
              <a:rPr lang="pt-BR" sz="2400" b="1" i="1" u="sng" dirty="0">
                <a:solidFill>
                  <a:srgbClr val="C00000"/>
                </a:solidFill>
              </a:rPr>
              <a:t>maio, setembro e fevereiro</a:t>
            </a:r>
            <a:r>
              <a:rPr lang="pt-BR" sz="2400" b="1" i="1" dirty="0">
                <a:solidFill>
                  <a:srgbClr val="C00000"/>
                </a:solidFill>
              </a:rPr>
              <a:t> </a:t>
            </a:r>
            <a:r>
              <a:rPr lang="pt-BR" sz="2400" i="1" dirty="0">
                <a:solidFill>
                  <a:srgbClr val="C00000"/>
                </a:solidFill>
              </a:rPr>
              <a:t>em audiência pública na Casa Legislativa do respectivo ente da Federação...</a:t>
            </a:r>
            <a:endParaRPr lang="pt-BR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C07551FB-311C-2C92-0CE8-1C3ED16B42C4}"/>
              </a:ext>
            </a:extLst>
          </p:cNvPr>
          <p:cNvSpPr/>
          <p:nvPr/>
        </p:nvSpPr>
        <p:spPr>
          <a:xfrm>
            <a:off x="378337" y="1921759"/>
            <a:ext cx="670560" cy="657797"/>
          </a:xfrm>
          <a:prstGeom prst="ellipse">
            <a:avLst/>
          </a:prstGeom>
          <a:solidFill>
            <a:srgbClr val="68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6CC7D2-A912-E9C7-1C71-E7FC16BC71D6}"/>
              </a:ext>
            </a:extLst>
          </p:cNvPr>
          <p:cNvSpPr txBox="1"/>
          <p:nvPr/>
        </p:nvSpPr>
        <p:spPr>
          <a:xfrm>
            <a:off x="1155335" y="1353907"/>
            <a:ext cx="777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ASSISTÊNCIA ESPECIALIZADA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áfico 6" descr="Ambulância">
            <a:extLst>
              <a:ext uri="{FF2B5EF4-FFF2-40B4-BE49-F238E27FC236}">
                <a16:creationId xmlns:a16="http://schemas.microsoft.com/office/drawing/2014/main" id="{B8E3F51F-5AD4-9058-9248-8E244034A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898" y="1088496"/>
            <a:ext cx="914400" cy="9144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61E3127-EFCB-7F3D-EA41-A9291B12E593}"/>
              </a:ext>
            </a:extLst>
          </p:cNvPr>
          <p:cNvSpPr txBox="1"/>
          <p:nvPr/>
        </p:nvSpPr>
        <p:spPr>
          <a:xfrm>
            <a:off x="7394410" y="1317256"/>
            <a:ext cx="484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60.841 ATENDIMENTOS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8EF02F6-623B-D3C8-D428-95F25C4B7B75}"/>
              </a:ext>
            </a:extLst>
          </p:cNvPr>
          <p:cNvSpPr txBox="1"/>
          <p:nvPr/>
        </p:nvSpPr>
        <p:spPr>
          <a:xfrm>
            <a:off x="994082" y="2038679"/>
            <a:ext cx="4844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UNIDADE DE PRONTO ATENDIMENTO CENTRAL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753A348-F95B-ADF6-B851-FEFF438A333E}"/>
              </a:ext>
            </a:extLst>
          </p:cNvPr>
          <p:cNvSpPr txBox="1"/>
          <p:nvPr/>
        </p:nvSpPr>
        <p:spPr>
          <a:xfrm>
            <a:off x="27089" y="6603635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e-SUS PEC; SIA/SUS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40FAB6-0B02-77DE-5587-974B5A63FD57}"/>
              </a:ext>
            </a:extLst>
          </p:cNvPr>
          <p:cNvSpPr txBox="1"/>
          <p:nvPr/>
        </p:nvSpPr>
        <p:spPr>
          <a:xfrm>
            <a:off x="8551947" y="6586256"/>
            <a:ext cx="386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/>
              <a:t>Obs</a:t>
            </a:r>
            <a:r>
              <a:rPr lang="pt-BR" sz="1100" dirty="0"/>
              <a:t>: Informações SIA referente Agosto ainda não disponíveis.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034432C2-3333-A51D-378C-2848AC177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149" y="2370992"/>
            <a:ext cx="88868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" grpId="0"/>
      <p:bldP spid="1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3599F-1F91-29E4-EB23-67E5CC1DC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67458AA-2118-4518-7D0A-FEA64AB2822D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7F88C5-1C1A-32F0-DFE9-6468ADF467C3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E962AF2-273A-5540-99D8-F24405EDD351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6878AA0A-3483-4C82-9310-5F196BC08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AEC2B0E-E696-5A75-3873-FBFCEB334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51C5F03-B720-9539-C539-BC4329888092}"/>
              </a:ext>
            </a:extLst>
          </p:cNvPr>
          <p:cNvSpPr txBox="1"/>
          <p:nvPr/>
        </p:nvSpPr>
        <p:spPr>
          <a:xfrm>
            <a:off x="1155335" y="1353907"/>
            <a:ext cx="777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ASSISTÊNCIA ESPECIALIZADA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áfico 6" descr="Ambulância">
            <a:extLst>
              <a:ext uri="{FF2B5EF4-FFF2-40B4-BE49-F238E27FC236}">
                <a16:creationId xmlns:a16="http://schemas.microsoft.com/office/drawing/2014/main" id="{2955477C-76DB-B30A-F480-112C96BE7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898" y="1088496"/>
            <a:ext cx="914400" cy="9144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CD97029-A951-3AAB-7DF7-7A71F03E3ABB}"/>
              </a:ext>
            </a:extLst>
          </p:cNvPr>
          <p:cNvSpPr/>
          <p:nvPr/>
        </p:nvSpPr>
        <p:spPr>
          <a:xfrm>
            <a:off x="447820" y="1885817"/>
            <a:ext cx="632680" cy="678956"/>
          </a:xfrm>
          <a:prstGeom prst="ellipse">
            <a:avLst/>
          </a:prstGeom>
          <a:solidFill>
            <a:srgbClr val="68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78593B-1BC1-F694-1DDD-3871AF2F7403}"/>
              </a:ext>
            </a:extLst>
          </p:cNvPr>
          <p:cNvSpPr txBox="1"/>
          <p:nvPr/>
        </p:nvSpPr>
        <p:spPr>
          <a:xfrm>
            <a:off x="7394410" y="1317256"/>
            <a:ext cx="484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1.418 PROCEDIMENTOS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CCEF59-29A8-A6BB-6A39-907FC8EDC944}"/>
              </a:ext>
            </a:extLst>
          </p:cNvPr>
          <p:cNvSpPr txBox="1"/>
          <p:nvPr/>
        </p:nvSpPr>
        <p:spPr>
          <a:xfrm>
            <a:off x="1028105" y="2038679"/>
            <a:ext cx="3945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BASE</a:t>
            </a:r>
            <a:r>
              <a:rPr lang="pt-BR" sz="1800" b="1" baseline="0" dirty="0"/>
              <a:t> DESCENTRALIZADA DO SAMU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8A464FC-5D12-4554-20A7-D71D21B62F03}"/>
              </a:ext>
            </a:extLst>
          </p:cNvPr>
          <p:cNvSpPr txBox="1"/>
          <p:nvPr/>
        </p:nvSpPr>
        <p:spPr>
          <a:xfrm>
            <a:off x="27089" y="6603635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SIA/SUS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EB20794-0CDE-4CF9-043C-FF5AB1E4ECA9}"/>
              </a:ext>
            </a:extLst>
          </p:cNvPr>
          <p:cNvSpPr txBox="1"/>
          <p:nvPr/>
        </p:nvSpPr>
        <p:spPr>
          <a:xfrm>
            <a:off x="8551947" y="6586256"/>
            <a:ext cx="386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/>
              <a:t>Obs</a:t>
            </a:r>
            <a:r>
              <a:rPr lang="pt-BR" sz="1100" dirty="0"/>
              <a:t>: Informações SIA referente Agosto ainda não disponíveis.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68F5F3A-5CA0-EDB6-0B20-6F00631DE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377" y="2324287"/>
            <a:ext cx="8148661" cy="41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3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56CC7D2-A912-E9C7-1C71-E7FC16BC71D6}"/>
              </a:ext>
            </a:extLst>
          </p:cNvPr>
          <p:cNvSpPr txBox="1"/>
          <p:nvPr/>
        </p:nvSpPr>
        <p:spPr>
          <a:xfrm>
            <a:off x="1155335" y="1353907"/>
            <a:ext cx="777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ASSISTÊNCIA ESPECIALIZADA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áfico 6" descr="Ambulância">
            <a:extLst>
              <a:ext uri="{FF2B5EF4-FFF2-40B4-BE49-F238E27FC236}">
                <a16:creationId xmlns:a16="http://schemas.microsoft.com/office/drawing/2014/main" id="{B8E3F51F-5AD4-9058-9248-8E244034A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898" y="1088496"/>
            <a:ext cx="914400" cy="9144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C4DB413-A0B3-B434-2846-B2295AA3A52A}"/>
              </a:ext>
            </a:extLst>
          </p:cNvPr>
          <p:cNvSpPr txBox="1"/>
          <p:nvPr/>
        </p:nvSpPr>
        <p:spPr>
          <a:xfrm>
            <a:off x="7248443" y="1353907"/>
            <a:ext cx="484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42.500 PROCEDIMENTOS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E12DC06-0529-221F-BAE3-0E7D195D373A}"/>
              </a:ext>
            </a:extLst>
          </p:cNvPr>
          <p:cNvSpPr txBox="1"/>
          <p:nvPr/>
        </p:nvSpPr>
        <p:spPr>
          <a:xfrm>
            <a:off x="-54128" y="6642390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SIASUS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89316A-C675-0B80-832F-2A3E798F0A01}"/>
              </a:ext>
            </a:extLst>
          </p:cNvPr>
          <p:cNvSpPr txBox="1"/>
          <p:nvPr/>
        </p:nvSpPr>
        <p:spPr>
          <a:xfrm>
            <a:off x="8552194" y="6596390"/>
            <a:ext cx="386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/>
              <a:t>Obs</a:t>
            </a:r>
            <a:r>
              <a:rPr lang="pt-BR" sz="1100" dirty="0"/>
              <a:t>: Informações SIA referente Agosto ainda não disponíveis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A98DE24-D9D1-23BF-3052-B2BAFA8C6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076" y="2023884"/>
            <a:ext cx="9629847" cy="43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E21CDE2-75BC-CE11-B78E-C4AB198B762C}"/>
              </a:ext>
            </a:extLst>
          </p:cNvPr>
          <p:cNvSpPr txBox="1"/>
          <p:nvPr/>
        </p:nvSpPr>
        <p:spPr>
          <a:xfrm>
            <a:off x="1155335" y="1353907"/>
            <a:ext cx="777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VIGILÂNCIA EM SAÚDE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áfico 5" descr="Ambulância">
            <a:extLst>
              <a:ext uri="{FF2B5EF4-FFF2-40B4-BE49-F238E27FC236}">
                <a16:creationId xmlns:a16="http://schemas.microsoft.com/office/drawing/2014/main" id="{FA1557A8-55A3-94FE-EB42-E4445C604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935" y="1083495"/>
            <a:ext cx="914400" cy="914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7D09E54-41B4-396D-5838-D6B5CD7F4AD7}"/>
              </a:ext>
            </a:extLst>
          </p:cNvPr>
          <p:cNvSpPr txBox="1"/>
          <p:nvPr/>
        </p:nvSpPr>
        <p:spPr>
          <a:xfrm>
            <a:off x="8932985" y="2388211"/>
            <a:ext cx="3298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680000"/>
                </a:solidFill>
              </a:rPr>
              <a:t>Vigilância Sanitária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680000"/>
                </a:solidFill>
              </a:rPr>
              <a:t>Controle de Endemias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2CC6DA2-FB63-ABF1-166D-FA01F250FA2A}"/>
              </a:ext>
            </a:extLst>
          </p:cNvPr>
          <p:cNvSpPr txBox="1"/>
          <p:nvPr/>
        </p:nvSpPr>
        <p:spPr>
          <a:xfrm>
            <a:off x="7700482" y="1353907"/>
            <a:ext cx="484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9.801 PROCEDIMENTOS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7900C1-12D7-5427-E348-ECCED431FA7A}"/>
              </a:ext>
            </a:extLst>
          </p:cNvPr>
          <p:cNvSpPr txBox="1"/>
          <p:nvPr/>
        </p:nvSpPr>
        <p:spPr>
          <a:xfrm>
            <a:off x="-54128" y="6642390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SIA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E2835A-B533-35A7-2435-06E40F912A30}"/>
              </a:ext>
            </a:extLst>
          </p:cNvPr>
          <p:cNvSpPr txBox="1"/>
          <p:nvPr/>
        </p:nvSpPr>
        <p:spPr>
          <a:xfrm>
            <a:off x="8552194" y="6596390"/>
            <a:ext cx="386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/>
              <a:t>Obs</a:t>
            </a:r>
            <a:r>
              <a:rPr lang="pt-BR" sz="1100" dirty="0"/>
              <a:t>: Informações SIA referente Agosto ainda não disponíveis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0E3B980-E405-E0D6-5533-F7520D0BF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40" y="2038679"/>
            <a:ext cx="8328845" cy="40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625FC7D-2F65-373E-0AEF-F1D5609AFF92}"/>
              </a:ext>
            </a:extLst>
          </p:cNvPr>
          <p:cNvSpPr txBox="1"/>
          <p:nvPr/>
        </p:nvSpPr>
        <p:spPr>
          <a:xfrm>
            <a:off x="1128578" y="1339350"/>
            <a:ext cx="4035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ASSISTÊNCIA FARMACÊUTICA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ço Reservado para Conteúdo 9" descr="Medicina">
            <a:extLst>
              <a:ext uri="{FF2B5EF4-FFF2-40B4-BE49-F238E27FC236}">
                <a16:creationId xmlns:a16="http://schemas.microsoft.com/office/drawing/2014/main" id="{91F4139E-F3E2-586C-5407-D07C729C3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713" y="1313191"/>
            <a:ext cx="707590" cy="70759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649F41D-0CC2-7C83-81AF-83FA9EB02BAE}"/>
              </a:ext>
            </a:extLst>
          </p:cNvPr>
          <p:cNvSpPr txBox="1"/>
          <p:nvPr/>
        </p:nvSpPr>
        <p:spPr>
          <a:xfrm>
            <a:off x="184663" y="2170348"/>
            <a:ext cx="4979558" cy="70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680000"/>
                </a:solidFill>
              </a:rPr>
              <a:t>Farmácia Municipal e Farmácia da Mombuca</a:t>
            </a:r>
            <a:endParaRPr lang="pt-BR" dirty="0">
              <a:solidFill>
                <a:srgbClr val="680000"/>
              </a:solidFill>
            </a:endParaRPr>
          </a:p>
          <a:p>
            <a:endParaRPr lang="pt-BR" sz="2000" dirty="0">
              <a:solidFill>
                <a:srgbClr val="68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747F452-DF93-3FFE-AE0B-37D9E5CF82F2}"/>
              </a:ext>
            </a:extLst>
          </p:cNvPr>
          <p:cNvSpPr txBox="1"/>
          <p:nvPr/>
        </p:nvSpPr>
        <p:spPr>
          <a:xfrm>
            <a:off x="6903695" y="3565871"/>
            <a:ext cx="511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972.960 itens dispensados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E355E90-0E64-7873-5629-6B0F4E4B9990}"/>
              </a:ext>
            </a:extLst>
          </p:cNvPr>
          <p:cNvSpPr txBox="1"/>
          <p:nvPr/>
        </p:nvSpPr>
        <p:spPr>
          <a:xfrm>
            <a:off x="-54128" y="6642390"/>
            <a:ext cx="213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HÓRUS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9F2CF595-FC57-F201-2D62-5B3F0003B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54727"/>
              </p:ext>
            </p:extLst>
          </p:nvPr>
        </p:nvGraphicFramePr>
        <p:xfrm>
          <a:off x="3103416" y="2393623"/>
          <a:ext cx="8804275" cy="446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9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Graphic spid="3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E4EA5-443E-0420-604B-2AA4DA8FC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1190C24-07ED-2BC4-3F88-F4F9F2C4CD50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E35AE9B-41E8-FA6F-51A9-8EB79389DF01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46E941-9E39-9941-DADA-92B394C16149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F5340395-80E4-7B57-23A4-A07B9B6F6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C78BB3F-0B94-CB49-1300-40795671C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5C419D6-0ADB-ED6E-DB21-4F8D028EB3C7}"/>
              </a:ext>
            </a:extLst>
          </p:cNvPr>
          <p:cNvSpPr txBox="1"/>
          <p:nvPr/>
        </p:nvSpPr>
        <p:spPr>
          <a:xfrm>
            <a:off x="1197538" y="1468449"/>
            <a:ext cx="530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PRODUÇÃO MUNICIPAL</a:t>
            </a:r>
          </a:p>
          <a:p>
            <a:endParaRPr lang="pt-BR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Gráfico 10" descr="Gráfico de barras com tendência ascendente com preenchimento sólido">
            <a:extLst>
              <a:ext uri="{FF2B5EF4-FFF2-40B4-BE49-F238E27FC236}">
                <a16:creationId xmlns:a16="http://schemas.microsoft.com/office/drawing/2014/main" id="{B868D636-55BA-4A3E-1266-DA499830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348" y="1419305"/>
            <a:ext cx="586602" cy="58660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47B46A3-7922-617E-DFA7-7B3930A1982D}"/>
              </a:ext>
            </a:extLst>
          </p:cNvPr>
          <p:cNvSpPr txBox="1"/>
          <p:nvPr/>
        </p:nvSpPr>
        <p:spPr>
          <a:xfrm>
            <a:off x="6095999" y="1803553"/>
            <a:ext cx="656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231.894 PROCEDIMENTOS REALIZADOS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A5702E-9CF6-8D31-AEF9-2BA616C02401}"/>
              </a:ext>
            </a:extLst>
          </p:cNvPr>
          <p:cNvSpPr txBox="1"/>
          <p:nvPr/>
        </p:nvSpPr>
        <p:spPr>
          <a:xfrm>
            <a:off x="0" y="6582404"/>
            <a:ext cx="4825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e-SUS PEC/SIA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22DA26D-FD0A-72E3-153E-12C4D28A18D7}"/>
              </a:ext>
            </a:extLst>
          </p:cNvPr>
          <p:cNvSpPr txBox="1"/>
          <p:nvPr/>
        </p:nvSpPr>
        <p:spPr>
          <a:xfrm>
            <a:off x="7814027" y="6407883"/>
            <a:ext cx="4423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/>
              <a:t>Obs</a:t>
            </a:r>
            <a:r>
              <a:rPr lang="pt-BR" sz="1100" dirty="0"/>
              <a:t>: Informações SIA referente Agosto ainda não disponíveis.</a:t>
            </a:r>
          </a:p>
          <a:p>
            <a:r>
              <a:rPr lang="pt-BR" sz="1100" dirty="0"/>
              <a:t>Os atendimentos da farmácia não estão contabilizados nessa somatória.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7AFB82E-CB64-4C4F-9CC6-595DC3A46C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065702"/>
              </p:ext>
            </p:extLst>
          </p:nvPr>
        </p:nvGraphicFramePr>
        <p:xfrm>
          <a:off x="184663" y="2348590"/>
          <a:ext cx="11348576" cy="398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983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D3E1F0-2552-E18F-C6BE-1B96ABC77A42}"/>
              </a:ext>
            </a:extLst>
          </p:cNvPr>
          <p:cNvSpPr txBox="1">
            <a:spLocks/>
          </p:cNvSpPr>
          <p:nvPr/>
        </p:nvSpPr>
        <p:spPr>
          <a:xfrm>
            <a:off x="346416" y="1758471"/>
            <a:ext cx="11499167" cy="4731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680000"/>
                </a:solidFill>
              </a:rPr>
              <a:t>Os documentos estarão disponíveis na Secretaria de Saúde</a:t>
            </a:r>
          </a:p>
          <a:p>
            <a:pPr algn="l"/>
            <a:endParaRPr lang="pt-BR" sz="2800" b="1" dirty="0">
              <a:solidFill>
                <a:srgbClr val="680000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680000"/>
                </a:solidFill>
              </a:rPr>
              <a:t>Leia o QR CODE para acesso ao 2º Relatório Detalhado do Quadrimestre Anterior de 2.025</a:t>
            </a:r>
          </a:p>
          <a:p>
            <a:pPr algn="l"/>
            <a:endParaRPr lang="pt-BR" sz="2800" b="1" dirty="0">
              <a:solidFill>
                <a:srgbClr val="680000"/>
              </a:solidFill>
            </a:endParaRPr>
          </a:p>
          <a:p>
            <a:endParaRPr lang="pt-BR" b="1" dirty="0">
              <a:solidFill>
                <a:srgbClr val="680000"/>
              </a:solidFill>
            </a:endParaRPr>
          </a:p>
          <a:p>
            <a:endParaRPr lang="pt-BR" b="1" dirty="0">
              <a:solidFill>
                <a:srgbClr val="680000"/>
              </a:solidFill>
            </a:endParaRPr>
          </a:p>
          <a:p>
            <a:pPr algn="r"/>
            <a:endParaRPr lang="pt-BR" b="1" dirty="0">
              <a:solidFill>
                <a:srgbClr val="680000"/>
              </a:solidFill>
            </a:endParaRPr>
          </a:p>
          <a:p>
            <a:pPr algn="r"/>
            <a:endParaRPr lang="pt-BR" b="1" dirty="0">
              <a:solidFill>
                <a:srgbClr val="680000"/>
              </a:solidFill>
            </a:endParaRPr>
          </a:p>
          <a:p>
            <a:pPr algn="r"/>
            <a:r>
              <a:rPr lang="pt-BR" b="1" dirty="0">
                <a:solidFill>
                  <a:srgbClr val="680000"/>
                </a:solidFill>
              </a:rPr>
              <a:t>Guatapará, 30 de setembro de 2.025</a:t>
            </a:r>
          </a:p>
          <a:p>
            <a:endParaRPr lang="pt-BR" sz="2800" b="1" dirty="0">
              <a:solidFill>
                <a:srgbClr val="680000"/>
              </a:solidFill>
            </a:endParaRPr>
          </a:p>
          <a:p>
            <a:endParaRPr lang="pt-BR" dirty="0">
              <a:solidFill>
                <a:srgbClr val="68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ACC780-6E69-C051-C4D4-1631E7FEA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47" y="3429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8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D6A6593-ECC7-37FB-AE1E-F0FEF2078F9F}"/>
              </a:ext>
            </a:extLst>
          </p:cNvPr>
          <p:cNvSpPr txBox="1"/>
          <p:nvPr/>
        </p:nvSpPr>
        <p:spPr>
          <a:xfrm>
            <a:off x="364574" y="1497461"/>
            <a:ext cx="550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DADOS DEMOGRÁFICOS:</a:t>
            </a:r>
          </a:p>
        </p:txBody>
      </p:sp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F0078EED-68D2-E99C-CF68-6B2B5FBF0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342" y="3013197"/>
            <a:ext cx="5352816" cy="36482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3F7E22B-4CCF-C94F-7BBD-CBB4F6DDB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394162"/>
            <a:ext cx="4608317" cy="301941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F19301A-DF77-A577-67EC-D540BDEC0B58}"/>
              </a:ext>
            </a:extLst>
          </p:cNvPr>
          <p:cNvSpPr/>
          <p:nvPr/>
        </p:nvSpPr>
        <p:spPr>
          <a:xfrm>
            <a:off x="6104524" y="3528901"/>
            <a:ext cx="799699" cy="88467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F0B67B8-B0BD-1B62-B3F4-EBEA2BE02140}"/>
              </a:ext>
            </a:extLst>
          </p:cNvPr>
          <p:cNvSpPr txBox="1"/>
          <p:nvPr/>
        </p:nvSpPr>
        <p:spPr>
          <a:xfrm>
            <a:off x="6075998" y="3870818"/>
            <a:ext cx="974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DRS XIII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4853607-7501-7F38-C61A-D8CCDCEDFECC}"/>
              </a:ext>
            </a:extLst>
          </p:cNvPr>
          <p:cNvSpPr/>
          <p:nvPr/>
        </p:nvSpPr>
        <p:spPr>
          <a:xfrm>
            <a:off x="8819659" y="2986139"/>
            <a:ext cx="799699" cy="88467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D9FB4D7-09C8-0FBC-CE31-37D59385A4A4}"/>
              </a:ext>
            </a:extLst>
          </p:cNvPr>
          <p:cNvSpPr/>
          <p:nvPr/>
        </p:nvSpPr>
        <p:spPr>
          <a:xfrm rot="21025407">
            <a:off x="7142224" y="3625606"/>
            <a:ext cx="1501910" cy="3419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70F4D8-9039-5D9A-9A56-F37A362B4CDB}"/>
              </a:ext>
            </a:extLst>
          </p:cNvPr>
          <p:cNvSpPr txBox="1"/>
          <p:nvPr/>
        </p:nvSpPr>
        <p:spPr>
          <a:xfrm>
            <a:off x="121561" y="2062809"/>
            <a:ext cx="55655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GUATAPARÁ (CENSO 2022): 7.320 habitantes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100% cobertura APS </a:t>
            </a:r>
            <a:r>
              <a:rPr lang="pt-BR" sz="1600" dirty="0">
                <a:solidFill>
                  <a:srgbClr val="C00000"/>
                </a:solidFill>
              </a:rPr>
              <a:t>(e-Gestor 2023)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C00000"/>
                </a:solidFill>
              </a:rPr>
              <a:t>2.109 beneficiários de planos de saúde (ANS julho/25)</a:t>
            </a:r>
          </a:p>
        </p:txBody>
      </p:sp>
    </p:spTree>
    <p:extLst>
      <p:ext uri="{BB962C8B-B14F-4D97-AF65-F5344CB8AC3E}">
        <p14:creationId xmlns:p14="http://schemas.microsoft.com/office/powerpoint/2010/main" val="30954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040925" y="250939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4776689" y="781621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D6A6593-ECC7-37FB-AE1E-F0FEF2078F9F}"/>
              </a:ext>
            </a:extLst>
          </p:cNvPr>
          <p:cNvSpPr txBox="1"/>
          <p:nvPr/>
        </p:nvSpPr>
        <p:spPr>
          <a:xfrm>
            <a:off x="374965" y="1409619"/>
            <a:ext cx="550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MORBIMORTALIDADE:</a:t>
            </a:r>
          </a:p>
        </p:txBody>
      </p:sp>
      <p:graphicFrame>
        <p:nvGraphicFramePr>
          <p:cNvPr id="22" name="Espaço Reservado para Conteúdo 21">
            <a:extLst>
              <a:ext uri="{FF2B5EF4-FFF2-40B4-BE49-F238E27FC236}">
                <a16:creationId xmlns:a16="http://schemas.microsoft.com/office/drawing/2014/main" id="{774504B0-A838-378F-F057-2D9958815D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0538489"/>
              </p:ext>
            </p:extLst>
          </p:nvPr>
        </p:nvGraphicFramePr>
        <p:xfrm>
          <a:off x="286410" y="3056608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Espaço Reservado para Conteúdo 24">
            <a:extLst>
              <a:ext uri="{FF2B5EF4-FFF2-40B4-BE49-F238E27FC236}">
                <a16:creationId xmlns:a16="http://schemas.microsoft.com/office/drawing/2014/main" id="{8C7F7ACD-0AE1-6350-F0F3-A4081E7A5C5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01846992"/>
              </p:ext>
            </p:extLst>
          </p:nvPr>
        </p:nvGraphicFramePr>
        <p:xfrm>
          <a:off x="6801312" y="1546509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30FD5327-004C-630A-B242-00CC9EFC8324}"/>
              </a:ext>
            </a:extLst>
          </p:cNvPr>
          <p:cNvSpPr txBox="1"/>
          <p:nvPr/>
        </p:nvSpPr>
        <p:spPr>
          <a:xfrm>
            <a:off x="6403352" y="5534320"/>
            <a:ext cx="561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680000"/>
                </a:solidFill>
              </a:rPr>
              <a:t>Principal causa de internação no quadrimestre: </a:t>
            </a:r>
            <a:r>
              <a:rPr lang="pt-BR" b="1" dirty="0">
                <a:solidFill>
                  <a:srgbClr val="680000"/>
                </a:solidFill>
              </a:rPr>
              <a:t>DOENÇAS DO APARELHO CIRCULATÓRIO (56 internações)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1D904DF-01E4-D811-727E-654A3AA86740}"/>
              </a:ext>
            </a:extLst>
          </p:cNvPr>
          <p:cNvSpPr txBox="1"/>
          <p:nvPr/>
        </p:nvSpPr>
        <p:spPr>
          <a:xfrm>
            <a:off x="207500" y="2401909"/>
            <a:ext cx="603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680000"/>
                </a:solidFill>
              </a:rPr>
              <a:t>Principal causa de mortalidade em 2023: </a:t>
            </a:r>
            <a:r>
              <a:rPr lang="pt-BR" b="1" dirty="0">
                <a:solidFill>
                  <a:srgbClr val="680000"/>
                </a:solidFill>
              </a:rPr>
              <a:t>DOENÇAS DO APARELHO CIRCULATÓRIO (19 óbitos)</a:t>
            </a:r>
          </a:p>
        </p:txBody>
      </p:sp>
    </p:spTree>
    <p:extLst>
      <p:ext uri="{BB962C8B-B14F-4D97-AF65-F5344CB8AC3E}">
        <p14:creationId xmlns:p14="http://schemas.microsoft.com/office/powerpoint/2010/main" val="15776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22" grpId="0">
        <p:bldAsOne/>
      </p:bldGraphic>
      <p:bldGraphic spid="25" grpId="0">
        <p:bldAsOne/>
      </p:bldGraphic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B90D2E-7CE8-76CC-F378-E8C98800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38" y="1681339"/>
            <a:ext cx="9314630" cy="50171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4ECBA7-4001-1366-D569-7080B1BE8C41}"/>
              </a:ext>
            </a:extLst>
          </p:cNvPr>
          <p:cNvSpPr txBox="1"/>
          <p:nvPr/>
        </p:nvSpPr>
        <p:spPr>
          <a:xfrm>
            <a:off x="184663" y="1297457"/>
            <a:ext cx="213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FÍSICA:</a:t>
            </a:r>
          </a:p>
        </p:txBody>
      </p:sp>
    </p:spTree>
    <p:extLst>
      <p:ext uri="{BB962C8B-B14F-4D97-AF65-F5344CB8AC3E}">
        <p14:creationId xmlns:p14="http://schemas.microsoft.com/office/powerpoint/2010/main" val="15163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8B8569B-51D4-4FC6-63B6-A439612358C1}"/>
              </a:ext>
            </a:extLst>
          </p:cNvPr>
          <p:cNvSpPr txBox="1">
            <a:spLocks/>
          </p:cNvSpPr>
          <p:nvPr/>
        </p:nvSpPr>
        <p:spPr>
          <a:xfrm>
            <a:off x="390730" y="1066624"/>
            <a:ext cx="5134706" cy="10467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Assistencial SUS</a:t>
            </a:r>
          </a:p>
          <a:p>
            <a:r>
              <a:rPr lang="pt-BR" sz="29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estabelecimentos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209F106-C937-F4E9-2FB7-23331411B059}"/>
              </a:ext>
            </a:extLst>
          </p:cNvPr>
          <p:cNvSpPr txBox="1">
            <a:spLocks/>
          </p:cNvSpPr>
          <p:nvPr/>
        </p:nvSpPr>
        <p:spPr>
          <a:xfrm>
            <a:off x="6161650" y="4246859"/>
            <a:ext cx="5134706" cy="1046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C00000"/>
                </a:solidFill>
              </a:rPr>
              <a:t>Unidades de Vigilância em Saúde, Gestão e Apoio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2F6605D-89B7-36AF-673B-577F0F165787}"/>
              </a:ext>
            </a:extLst>
          </p:cNvPr>
          <p:cNvSpPr/>
          <p:nvPr/>
        </p:nvSpPr>
        <p:spPr>
          <a:xfrm>
            <a:off x="584565" y="2116203"/>
            <a:ext cx="719041" cy="661182"/>
          </a:xfrm>
          <a:prstGeom prst="ellipse">
            <a:avLst/>
          </a:prstGeom>
          <a:solidFill>
            <a:srgbClr val="5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9264478-123C-95C6-1309-4D91AA0C6DA6}"/>
              </a:ext>
            </a:extLst>
          </p:cNvPr>
          <p:cNvSpPr/>
          <p:nvPr/>
        </p:nvSpPr>
        <p:spPr>
          <a:xfrm>
            <a:off x="597129" y="3791471"/>
            <a:ext cx="719041" cy="661182"/>
          </a:xfrm>
          <a:prstGeom prst="ellipse">
            <a:avLst/>
          </a:prstGeom>
          <a:solidFill>
            <a:srgbClr val="5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92D248A-CD4E-6841-D10E-C73F5E806A77}"/>
              </a:ext>
            </a:extLst>
          </p:cNvPr>
          <p:cNvSpPr/>
          <p:nvPr/>
        </p:nvSpPr>
        <p:spPr>
          <a:xfrm>
            <a:off x="604139" y="4720198"/>
            <a:ext cx="719041" cy="661182"/>
          </a:xfrm>
          <a:prstGeom prst="ellipse">
            <a:avLst/>
          </a:prstGeom>
          <a:solidFill>
            <a:srgbClr val="5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A52AD8-FD52-8A8E-2B17-C0BA44B071FC}"/>
              </a:ext>
            </a:extLst>
          </p:cNvPr>
          <p:cNvSpPr txBox="1"/>
          <p:nvPr/>
        </p:nvSpPr>
        <p:spPr>
          <a:xfrm>
            <a:off x="1422704" y="2085697"/>
            <a:ext cx="4102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Unidades Básicas de Saúde</a:t>
            </a:r>
          </a:p>
          <a:p>
            <a:r>
              <a:rPr lang="pt-BR" dirty="0">
                <a:solidFill>
                  <a:srgbClr val="C00000"/>
                </a:solidFill>
              </a:rPr>
              <a:t> . 03 Equipes de Saúde da Família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76BDB7-58E7-C4E9-9E31-7B96942916CA}"/>
              </a:ext>
            </a:extLst>
          </p:cNvPr>
          <p:cNvSpPr txBox="1"/>
          <p:nvPr/>
        </p:nvSpPr>
        <p:spPr>
          <a:xfrm>
            <a:off x="1344869" y="3908732"/>
            <a:ext cx="410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Polo Academia da Saúde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2BE71D6-4EE3-AF8F-91C7-F624CA4BC9E7}"/>
              </a:ext>
            </a:extLst>
          </p:cNvPr>
          <p:cNvSpPr txBox="1"/>
          <p:nvPr/>
        </p:nvSpPr>
        <p:spPr>
          <a:xfrm>
            <a:off x="1344869" y="5721392"/>
            <a:ext cx="410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Base Descentralizada do SAMU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ECEBD81-4734-D594-3F6E-D2A12736D24C}"/>
              </a:ext>
            </a:extLst>
          </p:cNvPr>
          <p:cNvSpPr/>
          <p:nvPr/>
        </p:nvSpPr>
        <p:spPr>
          <a:xfrm>
            <a:off x="604140" y="2938012"/>
            <a:ext cx="719041" cy="661182"/>
          </a:xfrm>
          <a:prstGeom prst="ellipse">
            <a:avLst/>
          </a:prstGeom>
          <a:solidFill>
            <a:srgbClr val="5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915BC8-00E0-191A-2274-2834ECF59960}"/>
              </a:ext>
            </a:extLst>
          </p:cNvPr>
          <p:cNvSpPr txBox="1"/>
          <p:nvPr/>
        </p:nvSpPr>
        <p:spPr>
          <a:xfrm>
            <a:off x="1422703" y="2987006"/>
            <a:ext cx="410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Centro Odontológico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442BF3A-74F5-B7E1-28D1-E65EE50113E0}"/>
              </a:ext>
            </a:extLst>
          </p:cNvPr>
          <p:cNvSpPr/>
          <p:nvPr/>
        </p:nvSpPr>
        <p:spPr>
          <a:xfrm>
            <a:off x="584564" y="5622098"/>
            <a:ext cx="719041" cy="661182"/>
          </a:xfrm>
          <a:prstGeom prst="ellipse">
            <a:avLst/>
          </a:prstGeom>
          <a:solidFill>
            <a:srgbClr val="5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8B5B33E-94A0-1D76-B67A-EBB9D70BAE4D}"/>
              </a:ext>
            </a:extLst>
          </p:cNvPr>
          <p:cNvSpPr txBox="1"/>
          <p:nvPr/>
        </p:nvSpPr>
        <p:spPr>
          <a:xfrm>
            <a:off x="1403125" y="4866338"/>
            <a:ext cx="410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Centro de Fisioterapia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A834DDE-F9D3-A60B-D6C0-D70C7F66751C}"/>
              </a:ext>
            </a:extLst>
          </p:cNvPr>
          <p:cNvSpPr/>
          <p:nvPr/>
        </p:nvSpPr>
        <p:spPr>
          <a:xfrm>
            <a:off x="6785664" y="2643868"/>
            <a:ext cx="719041" cy="661182"/>
          </a:xfrm>
          <a:prstGeom prst="ellipse">
            <a:avLst/>
          </a:prstGeom>
          <a:solidFill>
            <a:srgbClr val="5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961C485-C98C-FC12-7AD2-9BBC72080B63}"/>
              </a:ext>
            </a:extLst>
          </p:cNvPr>
          <p:cNvSpPr txBox="1"/>
          <p:nvPr/>
        </p:nvSpPr>
        <p:spPr>
          <a:xfrm>
            <a:off x="7666022" y="5701724"/>
            <a:ext cx="410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Secretaria Municipal de Saúde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5C90CC7-DDEB-8F68-C757-F2C8DA5DB359}"/>
              </a:ext>
            </a:extLst>
          </p:cNvPr>
          <p:cNvSpPr/>
          <p:nvPr/>
        </p:nvSpPr>
        <p:spPr>
          <a:xfrm>
            <a:off x="6890709" y="5579274"/>
            <a:ext cx="719041" cy="661182"/>
          </a:xfrm>
          <a:prstGeom prst="ellipse">
            <a:avLst/>
          </a:prstGeom>
          <a:solidFill>
            <a:srgbClr val="5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D0C56FB-765E-A8A9-3EA3-20C5E6A8EFBB}"/>
              </a:ext>
            </a:extLst>
          </p:cNvPr>
          <p:cNvSpPr txBox="1"/>
          <p:nvPr/>
        </p:nvSpPr>
        <p:spPr>
          <a:xfrm>
            <a:off x="7609750" y="2826197"/>
            <a:ext cx="410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Farmácia Municipal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E076F32-919F-BCD4-BCDE-3DDDC700AD58}"/>
              </a:ext>
            </a:extLst>
          </p:cNvPr>
          <p:cNvSpPr txBox="1"/>
          <p:nvPr/>
        </p:nvSpPr>
        <p:spPr>
          <a:xfrm>
            <a:off x="7609750" y="1779181"/>
            <a:ext cx="410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Pronto Atendimento Central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348C89E-D55A-A6E1-8D9F-79B9EC5A7F32}"/>
              </a:ext>
            </a:extLst>
          </p:cNvPr>
          <p:cNvSpPr/>
          <p:nvPr/>
        </p:nvSpPr>
        <p:spPr>
          <a:xfrm>
            <a:off x="6785663" y="1737857"/>
            <a:ext cx="719041" cy="661182"/>
          </a:xfrm>
          <a:prstGeom prst="ellipse">
            <a:avLst/>
          </a:prstGeom>
          <a:solidFill>
            <a:srgbClr val="5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091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10" grpId="0" build="allAtOnce"/>
      <p:bldP spid="11" grpId="0"/>
      <p:bldP spid="12" grpId="0"/>
      <p:bldP spid="13" grpId="0" animBg="1"/>
      <p:bldP spid="14" grpId="0"/>
      <p:bldP spid="16" grpId="0" animBg="1"/>
      <p:bldP spid="17" grpId="0"/>
      <p:bldP spid="19" grpId="0" animBg="1"/>
      <p:bldP spid="20" grpId="0"/>
      <p:bldP spid="22" grpId="0" animBg="1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AAFF70-D08D-CAEF-EE1D-1629DC2C8054}"/>
              </a:ext>
            </a:extLst>
          </p:cNvPr>
          <p:cNvSpPr txBox="1">
            <a:spLocks/>
          </p:cNvSpPr>
          <p:nvPr/>
        </p:nvSpPr>
        <p:spPr>
          <a:xfrm>
            <a:off x="1257031" y="2095495"/>
            <a:ext cx="10345615" cy="316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DEMONSTRATIVO FINANCEIRO</a:t>
            </a:r>
          </a:p>
          <a:p>
            <a:endParaRPr lang="pt-BR" sz="48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B995CC2-574A-C74B-9163-6ED9B8EC2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568" y="3108881"/>
            <a:ext cx="4420217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4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0DAF008-BE72-55C6-298F-765E320EAACA}"/>
              </a:ext>
            </a:extLst>
          </p:cNvPr>
          <p:cNvSpPr txBox="1">
            <a:spLocks/>
          </p:cNvSpPr>
          <p:nvPr/>
        </p:nvSpPr>
        <p:spPr>
          <a:xfrm>
            <a:off x="1008668" y="3063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6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</a:t>
            </a:r>
            <a:br>
              <a:rPr lang="pt-BR" sz="46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6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Quadrimestre de 2025</a:t>
            </a:r>
          </a:p>
        </p:txBody>
      </p:sp>
    </p:spTree>
    <p:extLst>
      <p:ext uri="{BB962C8B-B14F-4D97-AF65-F5344CB8AC3E}">
        <p14:creationId xmlns:p14="http://schemas.microsoft.com/office/powerpoint/2010/main" val="399093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8349BA-3103-75DA-B241-12BF7B79F4CF}"/>
              </a:ext>
            </a:extLst>
          </p:cNvPr>
          <p:cNvCxnSpPr>
            <a:cxnSpLocks/>
          </p:cNvCxnSpPr>
          <p:nvPr/>
        </p:nvCxnSpPr>
        <p:spPr>
          <a:xfrm>
            <a:off x="184663" y="731519"/>
            <a:ext cx="11829146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E964F8-29EC-6C96-5F83-4BA238BF26FA}"/>
              </a:ext>
            </a:extLst>
          </p:cNvPr>
          <p:cNvSpPr txBox="1"/>
          <p:nvPr/>
        </p:nvSpPr>
        <p:spPr>
          <a:xfrm>
            <a:off x="5884986" y="193252"/>
            <a:ext cx="470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MUNICÍPIO DE GUATAPARÁ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278327-7C0A-9B85-AFCF-1E037D37001A}"/>
              </a:ext>
            </a:extLst>
          </p:cNvPr>
          <p:cNvSpPr txBox="1"/>
          <p:nvPr/>
        </p:nvSpPr>
        <p:spPr>
          <a:xfrm>
            <a:off x="5444197" y="835792"/>
            <a:ext cx="656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+mj-lt"/>
              </a:rPr>
              <a:t>SECRETARIA MUNICIPAL DE SAÚDE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ACD9EB8-6507-46C2-4B56-40166CAE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15" y="368305"/>
            <a:ext cx="1306268" cy="69831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90A4024-7720-D4FA-C7C9-3CC5F49F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0" y="116804"/>
            <a:ext cx="1305783" cy="1201320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91271B7-66A3-CA75-BA68-503957F23CAC}"/>
              </a:ext>
            </a:extLst>
          </p:cNvPr>
          <p:cNvSpPr txBox="1">
            <a:spLocks/>
          </p:cNvSpPr>
          <p:nvPr/>
        </p:nvSpPr>
        <p:spPr>
          <a:xfrm>
            <a:off x="1072260" y="12696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rgbClr val="680000"/>
                </a:solidFill>
              </a:rPr>
              <a:t>Receitas Recebidas no Período  - Jan. à Ago./25</a:t>
            </a:r>
          </a:p>
          <a:p>
            <a:r>
              <a:rPr lang="pt-BR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R$ 34.294.257,27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E83849B-A125-2D41-D3FF-D5011D13A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176731"/>
              </p:ext>
            </p:extLst>
          </p:nvPr>
        </p:nvGraphicFramePr>
        <p:xfrm>
          <a:off x="1788738" y="2149909"/>
          <a:ext cx="9270611" cy="470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58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</TotalTime>
  <Words>788</Words>
  <Application>Microsoft Office PowerPoint</Application>
  <PresentationFormat>Widescreen</PresentationFormat>
  <Paragraphs>206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ALDO BRAGA</dc:creator>
  <cp:lastModifiedBy>Carolini</cp:lastModifiedBy>
  <cp:revision>60</cp:revision>
  <dcterms:created xsi:type="dcterms:W3CDTF">2024-04-05T11:44:53Z</dcterms:created>
  <dcterms:modified xsi:type="dcterms:W3CDTF">2025-09-29T20:57:00Z</dcterms:modified>
</cp:coreProperties>
</file>